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5.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272927" y="618053"/>
            <a:ext cx="7570946" cy="2808923"/>
          </a:xfrm>
          <a:prstGeom prst="rect">
            <a:avLst/>
          </a:prstGeom>
          <a:noFill/>
          <a:ln/>
        </p:spPr>
        <p:txBody>
          <a:bodyPr wrap="square" lIns="0" tIns="0" rIns="0" bIns="0" rtlCol="0" anchor="t"/>
          <a:lstStyle/>
          <a:p>
            <a:pPr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React Native Internals: Understanding the Architecture Under the Hood</a:t>
            </a:r>
            <a:endParaRPr lang="en-US" sz="4400" dirty="0"/>
          </a:p>
        </p:txBody>
      </p:sp>
      <p:sp>
        <p:nvSpPr>
          <p:cNvPr id="4" name="Text 1"/>
          <p:cNvSpPr/>
          <p:nvPr/>
        </p:nvSpPr>
        <p:spPr>
          <a:xfrm>
            <a:off x="6272927" y="3764042"/>
            <a:ext cx="7570946" cy="2157413"/>
          </a:xfrm>
          <a:prstGeom prst="rect">
            <a:avLst/>
          </a:prstGeom>
          <a:noFill/>
          <a:ln/>
        </p:spPr>
        <p:txBody>
          <a:bodyPr wrap="square" lIns="0" tIns="0" rIns="0" bIns="0" rtlCol="0" anchor="t"/>
          <a:lstStyle/>
          <a:p>
            <a:pPr indent="0" marL="0">
              <a:lnSpc>
                <a:spcPts val="2800"/>
              </a:lnSpc>
              <a:buNone/>
            </a:pPr>
            <a:r>
              <a:rPr lang="en-US" sz="1750" dirty="0">
                <a:solidFill>
                  <a:srgbClr val="000000"/>
                </a:solidFill>
                <a:latin typeface="Inter" pitchFamily="34" charset="0"/>
                <a:ea typeface="Inter" pitchFamily="34" charset="-122"/>
                <a:cs typeface="Inter" pitchFamily="34" charset="-120"/>
              </a:rPr>
              <a:t>Welcome to this comprehensive exploration of React Native's internal architecture. In this presentation, we'll dive deep into how React Native enables seamless cross-platform development while maintaining native performance. You'll gain insights into the core components, threading model, and communication mechanisms that power React Native applications.</a:t>
            </a:r>
            <a:endParaRPr lang="en-US" sz="1750" dirty="0"/>
          </a:p>
        </p:txBody>
      </p:sp>
      <p:sp>
        <p:nvSpPr>
          <p:cNvPr id="5" name="Text 2"/>
          <p:cNvSpPr/>
          <p:nvPr/>
        </p:nvSpPr>
        <p:spPr>
          <a:xfrm>
            <a:off x="6272927" y="6174224"/>
            <a:ext cx="7570946" cy="1438275"/>
          </a:xfrm>
          <a:prstGeom prst="rect">
            <a:avLst/>
          </a:prstGeom>
          <a:noFill/>
          <a:ln/>
        </p:spPr>
        <p:txBody>
          <a:bodyPr wrap="square" lIns="0" tIns="0" rIns="0" bIns="0" rtlCol="0" anchor="t"/>
          <a:lstStyle/>
          <a:p>
            <a:pPr indent="0" marL="0">
              <a:lnSpc>
                <a:spcPts val="2800"/>
              </a:lnSpc>
              <a:buNone/>
            </a:pPr>
            <a:r>
              <a:rPr lang="en-US" sz="1750" dirty="0">
                <a:solidFill>
                  <a:srgbClr val="000000"/>
                </a:solidFill>
                <a:latin typeface="Inter" pitchFamily="34" charset="0"/>
                <a:ea typeface="Inter" pitchFamily="34" charset="-122"/>
                <a:cs typeface="Inter" pitchFamily="34" charset="-120"/>
              </a:rPr>
              <a:t>By understanding these internals, you'll be better equipped to optimize your applications, troubleshoot performance issues, and leverage React Native's capabilities to their fullest potential. Let's uncover what makes React Native tick!</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24800" y="2011680"/>
            <a:ext cx="6096000" cy="4206240"/>
          </a:xfrm>
          <a:prstGeom prst="rect">
            <a:avLst/>
          </a:prstGeom>
        </p:spPr>
      </p:pic>
      <p:sp>
        <p:nvSpPr>
          <p:cNvPr id="3" name="Text 0"/>
          <p:cNvSpPr/>
          <p:nvPr/>
        </p:nvSpPr>
        <p:spPr>
          <a:xfrm>
            <a:off x="793790" y="799624"/>
            <a:ext cx="5727621" cy="1204913"/>
          </a:xfrm>
          <a:prstGeom prst="rect">
            <a:avLst/>
          </a:prstGeom>
          <a:noFill/>
          <a:ln/>
        </p:spPr>
        <p:txBody>
          <a:bodyPr wrap="square" lIns="0" tIns="0" rIns="0" bIns="0" rtlCol="0" anchor="t"/>
          <a:lstStyle/>
          <a:p>
            <a:pPr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React Native Thread Architecture</a:t>
            </a:r>
            <a:endParaRPr lang="en-US" sz="3750" dirty="0"/>
          </a:p>
        </p:txBody>
      </p:sp>
      <p:sp>
        <p:nvSpPr>
          <p:cNvPr id="4" name="Text 1"/>
          <p:cNvSpPr/>
          <p:nvPr/>
        </p:nvSpPr>
        <p:spPr>
          <a:xfrm>
            <a:off x="793790" y="2293739"/>
            <a:ext cx="5727621" cy="1233487"/>
          </a:xfrm>
          <a:prstGeom prst="rect">
            <a:avLst/>
          </a:prstGeom>
          <a:noFill/>
          <a:ln/>
        </p:spPr>
        <p:txBody>
          <a:bodyPr wrap="square" lIns="0" tIns="0" rIns="0" bIns="0" rtlCol="0" anchor="t"/>
          <a:lstStyle/>
          <a:p>
            <a:pPr marL="342900" indent="-342900">
              <a:lnSpc>
                <a:spcPts val="2400"/>
              </a:lnSpc>
              <a:buSzPct val="100000"/>
              <a:buChar char="•"/>
            </a:pPr>
            <a:r>
              <a:rPr lang="en-US" sz="1500" b="1" dirty="0">
                <a:solidFill>
                  <a:srgbClr val="000000"/>
                </a:solidFill>
                <a:latin typeface="Inter" pitchFamily="34" charset="0"/>
                <a:ea typeface="Inter" pitchFamily="34" charset="-122"/>
                <a:cs typeface="Inter" pitchFamily="34" charset="-120"/>
              </a:rPr>
              <a:t>Main Thread (UI Thread):</a:t>
            </a:r>
            <a:pPr indent="0" marL="0">
              <a:lnSpc>
                <a:spcPts val="2400"/>
              </a:lnSpc>
              <a:buNone/>
            </a:pPr>
            <a:r>
              <a:rPr lang="en-US" sz="1500" dirty="0">
                <a:solidFill>
                  <a:srgbClr val="000000"/>
                </a:solidFill>
                <a:latin typeface="Inter" pitchFamily="34" charset="0"/>
                <a:ea typeface="Inter" pitchFamily="34" charset="-122"/>
                <a:cs typeface="Inter" pitchFamily="34" charset="-120"/>
              </a:rPr>
              <a:t> Handles native UI rendering and user interactions. This is the same thread that would run an entirely native application. All UI updates must ultimately be processed here to be visible to users.</a:t>
            </a:r>
            <a:endParaRPr lang="en-US" sz="1500" dirty="0"/>
          </a:p>
        </p:txBody>
      </p:sp>
      <p:sp>
        <p:nvSpPr>
          <p:cNvPr id="5" name="Text 2"/>
          <p:cNvSpPr/>
          <p:nvPr/>
        </p:nvSpPr>
        <p:spPr>
          <a:xfrm>
            <a:off x="793790" y="3594616"/>
            <a:ext cx="5727621" cy="1233487"/>
          </a:xfrm>
          <a:prstGeom prst="rect">
            <a:avLst/>
          </a:prstGeom>
          <a:noFill/>
          <a:ln/>
        </p:spPr>
        <p:txBody>
          <a:bodyPr wrap="square" lIns="0" tIns="0" rIns="0" bIns="0" rtlCol="0" anchor="t"/>
          <a:lstStyle/>
          <a:p>
            <a:pPr marL="342900" indent="-342900">
              <a:lnSpc>
                <a:spcPts val="2400"/>
              </a:lnSpc>
              <a:buSzPct val="100000"/>
              <a:buChar char="•"/>
            </a:pPr>
            <a:r>
              <a:rPr lang="en-US" sz="1500" b="1" dirty="0">
                <a:solidFill>
                  <a:srgbClr val="000000"/>
                </a:solidFill>
                <a:latin typeface="Inter" pitchFamily="34" charset="0"/>
                <a:ea typeface="Inter" pitchFamily="34" charset="-122"/>
                <a:cs typeface="Inter" pitchFamily="34" charset="-120"/>
              </a:rPr>
              <a:t>JavaScript Thread:</a:t>
            </a:r>
            <a:pPr indent="0" marL="0">
              <a:lnSpc>
                <a:spcPts val="2400"/>
              </a:lnSpc>
              <a:buNone/>
            </a:pPr>
            <a:r>
              <a:rPr lang="en-US" sz="1500" dirty="0">
                <a:solidFill>
                  <a:srgbClr val="000000"/>
                </a:solidFill>
                <a:latin typeface="Inter" pitchFamily="34" charset="0"/>
                <a:ea typeface="Inter" pitchFamily="34" charset="-122"/>
                <a:cs typeface="Inter" pitchFamily="34" charset="-120"/>
              </a:rPr>
              <a:t> Executes all JavaScript code including React's reconciliation, application logic, and state management. This thread determines what should be displayed but doesn't directly manipulate UI elements.</a:t>
            </a:r>
            <a:endParaRPr lang="en-US" sz="1500" dirty="0"/>
          </a:p>
        </p:txBody>
      </p:sp>
      <p:sp>
        <p:nvSpPr>
          <p:cNvPr id="6" name="Text 3"/>
          <p:cNvSpPr/>
          <p:nvPr/>
        </p:nvSpPr>
        <p:spPr>
          <a:xfrm>
            <a:off x="793790" y="4895493"/>
            <a:ext cx="5727621" cy="1233487"/>
          </a:xfrm>
          <a:prstGeom prst="rect">
            <a:avLst/>
          </a:prstGeom>
          <a:noFill/>
          <a:ln/>
        </p:spPr>
        <p:txBody>
          <a:bodyPr wrap="square" lIns="0" tIns="0" rIns="0" bIns="0" rtlCol="0" anchor="t"/>
          <a:lstStyle/>
          <a:p>
            <a:pPr marL="342900" indent="-342900">
              <a:lnSpc>
                <a:spcPts val="2400"/>
              </a:lnSpc>
              <a:buSzPct val="100000"/>
              <a:buChar char="•"/>
            </a:pPr>
            <a:r>
              <a:rPr lang="en-US" sz="1500" b="1" dirty="0">
                <a:solidFill>
                  <a:srgbClr val="000000"/>
                </a:solidFill>
                <a:latin typeface="Inter" pitchFamily="34" charset="0"/>
                <a:ea typeface="Inter" pitchFamily="34" charset="-122"/>
                <a:cs typeface="Inter" pitchFamily="34" charset="-120"/>
              </a:rPr>
              <a:t>Shadow Thread:</a:t>
            </a:r>
            <a:pPr indent="0" marL="0">
              <a:lnSpc>
                <a:spcPts val="2400"/>
              </a:lnSpc>
              <a:buNone/>
            </a:pPr>
            <a:r>
              <a:rPr lang="en-US" sz="1500" dirty="0">
                <a:solidFill>
                  <a:srgbClr val="000000"/>
                </a:solidFill>
                <a:latin typeface="Inter" pitchFamily="34" charset="0"/>
                <a:ea typeface="Inter" pitchFamily="34" charset="-122"/>
                <a:cs typeface="Inter" pitchFamily="34" charset="-120"/>
              </a:rPr>
              <a:t> Dedicated to layout calculations using the Yoga Layout Engine. By processing these computations on a separate thread, React Native prevents layout work from blocking either UI rendering or JavaScript execution.</a:t>
            </a:r>
            <a:endParaRPr lang="en-US" sz="1500" dirty="0"/>
          </a:p>
        </p:txBody>
      </p:sp>
      <p:sp>
        <p:nvSpPr>
          <p:cNvPr id="7" name="Text 4"/>
          <p:cNvSpPr/>
          <p:nvPr/>
        </p:nvSpPr>
        <p:spPr>
          <a:xfrm>
            <a:off x="793790" y="6196370"/>
            <a:ext cx="5727621" cy="1233487"/>
          </a:xfrm>
          <a:prstGeom prst="rect">
            <a:avLst/>
          </a:prstGeom>
          <a:noFill/>
          <a:ln/>
        </p:spPr>
        <p:txBody>
          <a:bodyPr wrap="square" lIns="0" tIns="0" rIns="0" bIns="0" rtlCol="0" anchor="t"/>
          <a:lstStyle/>
          <a:p>
            <a:pPr marL="342900" indent="-342900">
              <a:lnSpc>
                <a:spcPts val="2400"/>
              </a:lnSpc>
              <a:buSzPct val="100000"/>
              <a:buChar char="•"/>
            </a:pPr>
            <a:r>
              <a:rPr lang="en-US" sz="1500" b="1" dirty="0">
                <a:solidFill>
                  <a:srgbClr val="000000"/>
                </a:solidFill>
                <a:latin typeface="Inter" pitchFamily="34" charset="0"/>
                <a:ea typeface="Inter" pitchFamily="34" charset="-122"/>
                <a:cs typeface="Inter" pitchFamily="34" charset="-120"/>
              </a:rPr>
              <a:t>Native Module Threads:</a:t>
            </a:r>
            <a:pPr indent="0" marL="0">
              <a:lnSpc>
                <a:spcPts val="2400"/>
              </a:lnSpc>
              <a:buNone/>
            </a:pPr>
            <a:r>
              <a:rPr lang="en-US" sz="1500" dirty="0">
                <a:solidFill>
                  <a:srgbClr val="000000"/>
                </a:solidFill>
                <a:latin typeface="Inter" pitchFamily="34" charset="0"/>
                <a:ea typeface="Inter" pitchFamily="34" charset="-122"/>
                <a:cs typeface="Inter" pitchFamily="34" charset="-120"/>
              </a:rPr>
              <a:t> Complex native operations can spawn additional background threads to avoid blocking the main thread, ensuring the UI remains responsive even during intensive operations.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44510"/>
            <a:ext cx="9884450" cy="708779"/>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Critical Role of the Main Thread</a:t>
            </a:r>
            <a:endParaRPr lang="en-US" sz="4450" dirty="0"/>
          </a:p>
        </p:txBody>
      </p:sp>
      <p:pic>
        <p:nvPicPr>
          <p:cNvPr id="3" name="Image 0" descr="preencoded.png">    </p:cNvPr>
          <p:cNvPicPr>
            <a:picLocks noChangeAspect="1"/>
          </p:cNvPicPr>
          <p:nvPr/>
        </p:nvPicPr>
        <p:blipFill>
          <a:blip r:embed="rId1"/>
          <a:stretch>
            <a:fillRect/>
          </a:stretch>
        </p:blipFill>
        <p:spPr>
          <a:xfrm>
            <a:off x="793790" y="2006917"/>
            <a:ext cx="4347567" cy="907256"/>
          </a:xfrm>
          <a:prstGeom prst="rect">
            <a:avLst/>
          </a:prstGeom>
        </p:spPr>
      </p:pic>
      <p:sp>
        <p:nvSpPr>
          <p:cNvPr id="4" name="Text 1"/>
          <p:cNvSpPr/>
          <p:nvPr/>
        </p:nvSpPr>
        <p:spPr>
          <a:xfrm>
            <a:off x="1020604" y="3254335"/>
            <a:ext cx="305038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User Input Processing</a:t>
            </a:r>
            <a:endParaRPr lang="en-US" sz="2200" dirty="0"/>
          </a:p>
        </p:txBody>
      </p:sp>
      <p:sp>
        <p:nvSpPr>
          <p:cNvPr id="5" name="Text 2"/>
          <p:cNvSpPr/>
          <p:nvPr/>
        </p:nvSpPr>
        <p:spPr>
          <a:xfrm>
            <a:off x="1020604" y="3744754"/>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Handles touch events, keyboard input, and other user interactions, ensuring responsive feedback</a:t>
            </a:r>
            <a:endParaRPr lang="en-US" sz="1750" dirty="0"/>
          </a:p>
        </p:txBody>
      </p:sp>
      <p:pic>
        <p:nvPicPr>
          <p:cNvPr id="6" name="Image 1" descr="preencoded.png">    </p:cNvPr>
          <p:cNvPicPr>
            <a:picLocks noChangeAspect="1"/>
          </p:cNvPicPr>
          <p:nvPr/>
        </p:nvPicPr>
        <p:blipFill>
          <a:blip r:embed="rId2"/>
          <a:stretch>
            <a:fillRect/>
          </a:stretch>
        </p:blipFill>
        <p:spPr>
          <a:xfrm>
            <a:off x="5141357" y="2006917"/>
            <a:ext cx="4347567" cy="907256"/>
          </a:xfrm>
          <a:prstGeom prst="rect">
            <a:avLst/>
          </a:prstGeom>
        </p:spPr>
      </p:pic>
      <p:sp>
        <p:nvSpPr>
          <p:cNvPr id="7" name="Text 3"/>
          <p:cNvSpPr/>
          <p:nvPr/>
        </p:nvSpPr>
        <p:spPr>
          <a:xfrm>
            <a:off x="5368171" y="32543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Native UI Rendering</a:t>
            </a:r>
            <a:endParaRPr lang="en-US" sz="2200" dirty="0"/>
          </a:p>
        </p:txBody>
      </p:sp>
      <p:sp>
        <p:nvSpPr>
          <p:cNvPr id="8" name="Text 4"/>
          <p:cNvSpPr/>
          <p:nvPr/>
        </p:nvSpPr>
        <p:spPr>
          <a:xfrm>
            <a:off x="5368171" y="3744754"/>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Draws all visual elements on screen using platform-specific rendering engines</a:t>
            </a:r>
            <a:endParaRPr lang="en-US" sz="1750" dirty="0"/>
          </a:p>
        </p:txBody>
      </p:sp>
      <p:pic>
        <p:nvPicPr>
          <p:cNvPr id="9" name="Image 2" descr="preencoded.png">    </p:cNvPr>
          <p:cNvPicPr>
            <a:picLocks noChangeAspect="1"/>
          </p:cNvPicPr>
          <p:nvPr/>
        </p:nvPicPr>
        <p:blipFill>
          <a:blip r:embed="rId3"/>
          <a:stretch>
            <a:fillRect/>
          </a:stretch>
        </p:blipFill>
        <p:spPr>
          <a:xfrm>
            <a:off x="9488924" y="2006917"/>
            <a:ext cx="4347567" cy="907256"/>
          </a:xfrm>
          <a:prstGeom prst="rect">
            <a:avLst/>
          </a:prstGeom>
        </p:spPr>
      </p:pic>
      <p:sp>
        <p:nvSpPr>
          <p:cNvPr id="10" name="Text 5"/>
          <p:cNvSpPr/>
          <p:nvPr/>
        </p:nvSpPr>
        <p:spPr>
          <a:xfrm>
            <a:off x="9715738" y="3254335"/>
            <a:ext cx="2859286"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Animation Execution</a:t>
            </a:r>
            <a:endParaRPr lang="en-US" sz="2200" dirty="0"/>
          </a:p>
        </p:txBody>
      </p:sp>
      <p:sp>
        <p:nvSpPr>
          <p:cNvPr id="11" name="Text 6"/>
          <p:cNvSpPr/>
          <p:nvPr/>
        </p:nvSpPr>
        <p:spPr>
          <a:xfrm>
            <a:off x="9715738" y="3744754"/>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Processes animation frames to ensure smooth 60fps visual transitions</a:t>
            </a:r>
            <a:endParaRPr lang="en-US" sz="1750" dirty="0"/>
          </a:p>
        </p:txBody>
      </p:sp>
      <p:sp>
        <p:nvSpPr>
          <p:cNvPr id="12" name="Text 7"/>
          <p:cNvSpPr/>
          <p:nvPr/>
        </p:nvSpPr>
        <p:spPr>
          <a:xfrm>
            <a:off x="793790" y="53154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The Main Thread (also called the UI Thread) is the most critical thread for providing a smooth user experience. Any operation that blocks this thread for more than 16ms will cause dropped frames and visible stuttering in your application.</a:t>
            </a:r>
            <a:endParaRPr lang="en-US" sz="1750" dirty="0"/>
          </a:p>
        </p:txBody>
      </p:sp>
      <p:sp>
        <p:nvSpPr>
          <p:cNvPr id="13" name="Text 8"/>
          <p:cNvSpPr/>
          <p:nvPr/>
        </p:nvSpPr>
        <p:spPr>
          <a:xfrm>
            <a:off x="793790" y="6296382"/>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This is why React Native's multi-threaded architecture is so important - it allows your JavaScript logic and layout calculations to run on separate threads, preventing them from blocking UI rendering and user input processing. The result is a more responsive application that maintains the smooth, native feel users expect.</a:t>
            </a:r>
            <a:endParaRPr lang="en-US" sz="1750" dirty="0"/>
          </a:p>
        </p:txBody>
      </p:sp>
      <p:pic>
        <p:nvPicPr>
          <p:cNvPr id="14"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402330"/>
          </a:xfrm>
          <a:prstGeom prst="rect">
            <a:avLst/>
          </a:prstGeom>
        </p:spPr>
      </p:pic>
      <p:sp>
        <p:nvSpPr>
          <p:cNvPr id="3" name="Text 0"/>
          <p:cNvSpPr/>
          <p:nvPr/>
        </p:nvSpPr>
        <p:spPr>
          <a:xfrm>
            <a:off x="793790" y="4176355"/>
            <a:ext cx="4536519" cy="566976"/>
          </a:xfrm>
          <a:prstGeom prst="rect">
            <a:avLst/>
          </a:prstGeom>
          <a:noFill/>
          <a:ln/>
        </p:spPr>
        <p:txBody>
          <a:bodyPr wrap="none" lIns="0" tIns="0" rIns="0" bIns="0" rtlCol="0" anchor="t"/>
          <a:lstStyle/>
          <a:p>
            <a:pPr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JavaScript Bridge</a:t>
            </a:r>
            <a:endParaRPr lang="en-US" sz="3550" dirty="0"/>
          </a:p>
        </p:txBody>
      </p:sp>
      <p:sp>
        <p:nvSpPr>
          <p:cNvPr id="4" name="Text 1"/>
          <p:cNvSpPr/>
          <p:nvPr/>
        </p:nvSpPr>
        <p:spPr>
          <a:xfrm>
            <a:off x="793790" y="5015508"/>
            <a:ext cx="13042821" cy="580549"/>
          </a:xfrm>
          <a:prstGeom prst="rect">
            <a:avLst/>
          </a:prstGeom>
          <a:noFill/>
          <a:ln/>
        </p:spPr>
        <p:txBody>
          <a:bodyPr wrap="square" lIns="0" tIns="0" rIns="0" bIns="0" rtlCol="0" anchor="t"/>
          <a:lstStyle/>
          <a:p>
            <a:pPr indent="0" marL="0">
              <a:lnSpc>
                <a:spcPts val="2250"/>
              </a:lnSpc>
              <a:buNone/>
            </a:pPr>
            <a:r>
              <a:rPr lang="en-US" sz="1400" dirty="0">
                <a:solidFill>
                  <a:srgbClr val="000000"/>
                </a:solidFill>
                <a:latin typeface="Inter" pitchFamily="34" charset="0"/>
                <a:ea typeface="Inter" pitchFamily="34" charset="-122"/>
                <a:cs typeface="Inter" pitchFamily="34" charset="-120"/>
              </a:rPr>
              <a:t>JavaScript Bridge, a crucial part of an app that provides seamless native communication between the JavaScript code and platform-specific native components.</a:t>
            </a:r>
            <a:endParaRPr lang="en-US" sz="1400" dirty="0"/>
          </a:p>
        </p:txBody>
      </p:sp>
      <p:sp>
        <p:nvSpPr>
          <p:cNvPr id="5" name="Text 2"/>
          <p:cNvSpPr/>
          <p:nvPr/>
        </p:nvSpPr>
        <p:spPr>
          <a:xfrm>
            <a:off x="793790" y="5800130"/>
            <a:ext cx="13042821" cy="580549"/>
          </a:xfrm>
          <a:prstGeom prst="rect">
            <a:avLst/>
          </a:prstGeom>
          <a:noFill/>
          <a:ln/>
        </p:spPr>
        <p:txBody>
          <a:bodyPr wrap="square" lIns="0" tIns="0" rIns="0" bIns="0" rtlCol="0" anchor="t"/>
          <a:lstStyle/>
          <a:p>
            <a:pPr indent="0" marL="0">
              <a:lnSpc>
                <a:spcPts val="2250"/>
              </a:lnSpc>
              <a:buNone/>
            </a:pPr>
            <a:r>
              <a:rPr lang="en-US" sz="1400" dirty="0">
                <a:solidFill>
                  <a:srgbClr val="000000"/>
                </a:solidFill>
                <a:latin typeface="Inter" pitchFamily="34" charset="0"/>
                <a:ea typeface="Inter" pitchFamily="34" charset="-122"/>
                <a:cs typeface="Inter" pitchFamily="34" charset="-120"/>
              </a:rPr>
              <a:t>The Bridge serves as a communication layer that serializes data between the JavaScript thread and the native modules. It translates JavaScript function calls into their native counterparts and passes data back and forth using JSON objects.</a:t>
            </a:r>
            <a:endParaRPr lang="en-US" sz="1400" dirty="0"/>
          </a:p>
        </p:txBody>
      </p:sp>
      <p:sp>
        <p:nvSpPr>
          <p:cNvPr id="6" name="Text 3"/>
          <p:cNvSpPr/>
          <p:nvPr/>
        </p:nvSpPr>
        <p:spPr>
          <a:xfrm>
            <a:off x="793790" y="6584752"/>
            <a:ext cx="13042821" cy="870823"/>
          </a:xfrm>
          <a:prstGeom prst="rect">
            <a:avLst/>
          </a:prstGeom>
          <a:noFill/>
          <a:ln/>
        </p:spPr>
        <p:txBody>
          <a:bodyPr wrap="square" lIns="0" tIns="0" rIns="0" bIns="0" rtlCol="0" anchor="t"/>
          <a:lstStyle/>
          <a:p>
            <a:pPr indent="0" marL="0">
              <a:lnSpc>
                <a:spcPts val="2250"/>
              </a:lnSpc>
              <a:buNone/>
            </a:pPr>
            <a:r>
              <a:rPr lang="en-US" sz="1400" dirty="0">
                <a:solidFill>
                  <a:srgbClr val="000000"/>
                </a:solidFill>
                <a:latin typeface="Inter" pitchFamily="34" charset="0"/>
                <a:ea typeface="Inter" pitchFamily="34" charset="-122"/>
                <a:cs typeface="Inter" pitchFamily="34" charset="-120"/>
              </a:rPr>
              <a:t>This bidirectional communication channel enables React Native applications to access device-specific features like cameras, geolocation, and sensors while maintaining the development efficiency of JavaScript. However, the serialization process can introduce performance overhead for data-intensive operations.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852488"/>
            <a:ext cx="11695390" cy="637937"/>
          </a:xfrm>
          <a:prstGeom prst="rect">
            <a:avLst/>
          </a:prstGeom>
          <a:noFill/>
          <a:ln/>
        </p:spPr>
        <p:txBody>
          <a:bodyPr wrap="none" lIns="0" tIns="0" rIns="0" bIns="0" rtlCol="0" anchor="t"/>
          <a:lstStyle/>
          <a:p>
            <a:pPr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JavaScript Bridge: Communication Mechanism</a:t>
            </a:r>
            <a:endParaRPr lang="en-US" sz="4000" dirty="0"/>
          </a:p>
        </p:txBody>
      </p:sp>
      <p:pic>
        <p:nvPicPr>
          <p:cNvPr id="3" name="Image 0" descr="preencoded.png">    </p:cNvPr>
          <p:cNvPicPr>
            <a:picLocks noChangeAspect="1"/>
          </p:cNvPicPr>
          <p:nvPr/>
        </p:nvPicPr>
        <p:blipFill>
          <a:blip r:embed="rId1"/>
          <a:stretch>
            <a:fillRect/>
          </a:stretch>
        </p:blipFill>
        <p:spPr>
          <a:xfrm>
            <a:off x="793790" y="1898690"/>
            <a:ext cx="3260646" cy="816531"/>
          </a:xfrm>
          <a:prstGeom prst="rect">
            <a:avLst/>
          </a:prstGeom>
        </p:spPr>
      </p:pic>
      <p:sp>
        <p:nvSpPr>
          <p:cNvPr id="4" name="Text 1"/>
          <p:cNvSpPr/>
          <p:nvPr/>
        </p:nvSpPr>
        <p:spPr>
          <a:xfrm>
            <a:off x="997863" y="302133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Context Boundary</a:t>
            </a:r>
            <a:endParaRPr lang="en-US" sz="2000" dirty="0"/>
          </a:p>
        </p:txBody>
      </p:sp>
      <p:sp>
        <p:nvSpPr>
          <p:cNvPr id="5" name="Text 2"/>
          <p:cNvSpPr/>
          <p:nvPr/>
        </p:nvSpPr>
        <p:spPr>
          <a:xfrm>
            <a:off x="997863" y="3462576"/>
            <a:ext cx="2852499"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Separates JavaScript VM from native runtime environment</a:t>
            </a:r>
            <a:endParaRPr lang="en-US" sz="1600" dirty="0"/>
          </a:p>
        </p:txBody>
      </p:sp>
      <p:pic>
        <p:nvPicPr>
          <p:cNvPr id="6" name="Image 1" descr="preencoded.png">    </p:cNvPr>
          <p:cNvPicPr>
            <a:picLocks noChangeAspect="1"/>
          </p:cNvPicPr>
          <p:nvPr/>
        </p:nvPicPr>
        <p:blipFill>
          <a:blip r:embed="rId2"/>
          <a:stretch>
            <a:fillRect/>
          </a:stretch>
        </p:blipFill>
        <p:spPr>
          <a:xfrm>
            <a:off x="4054435" y="1898690"/>
            <a:ext cx="3260765" cy="816531"/>
          </a:xfrm>
          <a:prstGeom prst="rect">
            <a:avLst/>
          </a:prstGeom>
        </p:spPr>
      </p:pic>
      <p:sp>
        <p:nvSpPr>
          <p:cNvPr id="7" name="Text 3"/>
          <p:cNvSpPr/>
          <p:nvPr/>
        </p:nvSpPr>
        <p:spPr>
          <a:xfrm>
            <a:off x="4258508" y="3021330"/>
            <a:ext cx="2852618" cy="956548"/>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Bidirectional Communication Channel</a:t>
            </a:r>
            <a:endParaRPr lang="en-US" sz="2000" dirty="0"/>
          </a:p>
        </p:txBody>
      </p:sp>
      <p:sp>
        <p:nvSpPr>
          <p:cNvPr id="8" name="Text 4"/>
          <p:cNvSpPr/>
          <p:nvPr/>
        </p:nvSpPr>
        <p:spPr>
          <a:xfrm>
            <a:off x="4258508" y="4100274"/>
            <a:ext cx="2852618"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Allows JavaScript to call native functions and receive callbacks</a:t>
            </a:r>
            <a:endParaRPr lang="en-US" sz="1600" dirty="0"/>
          </a:p>
        </p:txBody>
      </p:sp>
      <p:pic>
        <p:nvPicPr>
          <p:cNvPr id="9" name="Image 2" descr="preencoded.png">    </p:cNvPr>
          <p:cNvPicPr>
            <a:picLocks noChangeAspect="1"/>
          </p:cNvPicPr>
          <p:nvPr/>
        </p:nvPicPr>
        <p:blipFill>
          <a:blip r:embed="rId3"/>
          <a:stretch>
            <a:fillRect/>
          </a:stretch>
        </p:blipFill>
        <p:spPr>
          <a:xfrm>
            <a:off x="7315200" y="1898690"/>
            <a:ext cx="3260646" cy="816531"/>
          </a:xfrm>
          <a:prstGeom prst="rect">
            <a:avLst/>
          </a:prstGeom>
        </p:spPr>
      </p:pic>
      <p:sp>
        <p:nvSpPr>
          <p:cNvPr id="10" name="Text 5"/>
          <p:cNvSpPr/>
          <p:nvPr/>
        </p:nvSpPr>
        <p:spPr>
          <a:xfrm>
            <a:off x="7519273" y="3021330"/>
            <a:ext cx="2852499" cy="637699"/>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Serialized JSON Message Format</a:t>
            </a:r>
            <a:endParaRPr lang="en-US" sz="2000" dirty="0"/>
          </a:p>
        </p:txBody>
      </p:sp>
      <p:sp>
        <p:nvSpPr>
          <p:cNvPr id="11" name="Text 6"/>
          <p:cNvSpPr/>
          <p:nvPr/>
        </p:nvSpPr>
        <p:spPr>
          <a:xfrm>
            <a:off x="7519273" y="3781425"/>
            <a:ext cx="2852499"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All data is converted to strings for cross-context transmission</a:t>
            </a:r>
            <a:endParaRPr lang="en-US" sz="1600" dirty="0"/>
          </a:p>
        </p:txBody>
      </p:sp>
      <p:pic>
        <p:nvPicPr>
          <p:cNvPr id="12" name="Image 3" descr="preencoded.png">    </p:cNvPr>
          <p:cNvPicPr>
            <a:picLocks noChangeAspect="1"/>
          </p:cNvPicPr>
          <p:nvPr/>
        </p:nvPicPr>
        <p:blipFill>
          <a:blip r:embed="rId4"/>
          <a:stretch>
            <a:fillRect/>
          </a:stretch>
        </p:blipFill>
        <p:spPr>
          <a:xfrm>
            <a:off x="10575846" y="1898690"/>
            <a:ext cx="3260765" cy="816531"/>
          </a:xfrm>
          <a:prstGeom prst="rect">
            <a:avLst/>
          </a:prstGeom>
        </p:spPr>
      </p:pic>
      <p:sp>
        <p:nvSpPr>
          <p:cNvPr id="13" name="Text 7"/>
          <p:cNvSpPr/>
          <p:nvPr/>
        </p:nvSpPr>
        <p:spPr>
          <a:xfrm>
            <a:off x="10779919" y="3021330"/>
            <a:ext cx="2852618" cy="637699"/>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Asynchronous Batch Communication</a:t>
            </a:r>
            <a:endParaRPr lang="en-US" sz="2000" dirty="0"/>
          </a:p>
        </p:txBody>
      </p:sp>
      <p:sp>
        <p:nvSpPr>
          <p:cNvPr id="14" name="Text 8"/>
          <p:cNvSpPr/>
          <p:nvPr/>
        </p:nvSpPr>
        <p:spPr>
          <a:xfrm>
            <a:off x="10779919" y="3781425"/>
            <a:ext cx="285261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Messages are grouped and sent in batches for efficiency</a:t>
            </a:r>
            <a:endParaRPr lang="en-US" sz="1600" dirty="0"/>
          </a:p>
        </p:txBody>
      </p:sp>
      <p:sp>
        <p:nvSpPr>
          <p:cNvPr id="15" name="Text 9"/>
          <p:cNvSpPr/>
          <p:nvPr/>
        </p:nvSpPr>
        <p:spPr>
          <a:xfrm>
            <a:off x="793790" y="5514023"/>
            <a:ext cx="13042821" cy="653415"/>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Inter" pitchFamily="34" charset="0"/>
                <a:ea typeface="Inter" pitchFamily="34" charset="-122"/>
                <a:cs typeface="Inter" pitchFamily="34" charset="-120"/>
              </a:rPr>
              <a:t>The JavaScript Bridge serves as the communication highway between the JavaScript thread and the native threads. It facilitates the exchange of messages, enabling your JavaScript code to invoke native functionality and receive results back after execution.</a:t>
            </a:r>
            <a:endParaRPr lang="en-US" sz="1600" dirty="0"/>
          </a:p>
        </p:txBody>
      </p:sp>
      <p:sp>
        <p:nvSpPr>
          <p:cNvPr id="16" name="Text 10"/>
          <p:cNvSpPr/>
          <p:nvPr/>
        </p:nvSpPr>
        <p:spPr>
          <a:xfrm>
            <a:off x="793790" y="6396990"/>
            <a:ext cx="13042821" cy="980123"/>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Inter" pitchFamily="34" charset="0"/>
                <a:ea typeface="Inter" pitchFamily="34" charset="-122"/>
                <a:cs typeface="Inter" pitchFamily="34" charset="-120"/>
              </a:rPr>
              <a:t>While essential to React Native's architecture, the bridge does introduce some overhead due to the serialization/deserialization process and asynchronous nature of the communication. Understanding this overhead is crucial for optimizing performance-critical sections of your application.</a:t>
            </a:r>
            <a:endParaRPr lang="en-US" sz="1600" dirty="0"/>
          </a:p>
        </p:txBody>
      </p:sp>
      <p:pic>
        <p:nvPicPr>
          <p:cNvPr id="17"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7241" y="618530"/>
            <a:ext cx="8211264" cy="667703"/>
          </a:xfrm>
          <a:prstGeom prst="rect">
            <a:avLst/>
          </a:prstGeom>
          <a:noFill/>
          <a:ln/>
        </p:spPr>
        <p:txBody>
          <a:bodyPr wrap="none" lIns="0" tIns="0" rIns="0" bIns="0" rtlCol="0" anchor="t"/>
          <a:lstStyle/>
          <a:p>
            <a:pPr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Bridge Communication Process</a:t>
            </a:r>
            <a:endParaRPr lang="en-US" sz="4200" dirty="0"/>
          </a:p>
        </p:txBody>
      </p:sp>
      <p:pic>
        <p:nvPicPr>
          <p:cNvPr id="3" name="Image 0" descr="preencoded.png">    </p:cNvPr>
          <p:cNvPicPr>
            <a:picLocks noChangeAspect="1"/>
          </p:cNvPicPr>
          <p:nvPr/>
        </p:nvPicPr>
        <p:blipFill>
          <a:blip r:embed="rId1"/>
          <a:stretch>
            <a:fillRect/>
          </a:stretch>
        </p:blipFill>
        <p:spPr>
          <a:xfrm>
            <a:off x="787241" y="1713548"/>
            <a:ext cx="2848570" cy="1760458"/>
          </a:xfrm>
          <a:prstGeom prst="rect">
            <a:avLst/>
          </a:prstGeom>
        </p:spPr>
      </p:pic>
      <p:sp>
        <p:nvSpPr>
          <p:cNvPr id="4" name="Text 1"/>
          <p:cNvSpPr/>
          <p:nvPr/>
        </p:nvSpPr>
        <p:spPr>
          <a:xfrm>
            <a:off x="787241" y="3741063"/>
            <a:ext cx="3016687" cy="333970"/>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1. JavaScript Execution</a:t>
            </a:r>
            <a:endParaRPr lang="en-US" sz="2100" dirty="0"/>
          </a:p>
        </p:txBody>
      </p:sp>
      <p:sp>
        <p:nvSpPr>
          <p:cNvPr id="5" name="Text 2"/>
          <p:cNvSpPr/>
          <p:nvPr/>
        </p:nvSpPr>
        <p:spPr>
          <a:xfrm>
            <a:off x="787241" y="4203144"/>
            <a:ext cx="3023592" cy="2393633"/>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User interaction triggers JavaScript code execution. The code determines an action is needed that requires native functionality, such as accessing the camera or retrieving location data.</a:t>
            </a:r>
            <a:endParaRPr lang="en-US" sz="1650" dirty="0"/>
          </a:p>
        </p:txBody>
      </p:sp>
      <p:pic>
        <p:nvPicPr>
          <p:cNvPr id="6" name="Image 1" descr="preencoded.png">    </p:cNvPr>
          <p:cNvPicPr>
            <a:picLocks noChangeAspect="1"/>
          </p:cNvPicPr>
          <p:nvPr/>
        </p:nvPicPr>
        <p:blipFill>
          <a:blip r:embed="rId2"/>
          <a:stretch>
            <a:fillRect/>
          </a:stretch>
        </p:blipFill>
        <p:spPr>
          <a:xfrm>
            <a:off x="4131350" y="1713548"/>
            <a:ext cx="2848570" cy="1760458"/>
          </a:xfrm>
          <a:prstGeom prst="rect">
            <a:avLst/>
          </a:prstGeom>
        </p:spPr>
      </p:pic>
      <p:sp>
        <p:nvSpPr>
          <p:cNvPr id="7" name="Text 3"/>
          <p:cNvSpPr/>
          <p:nvPr/>
        </p:nvSpPr>
        <p:spPr>
          <a:xfrm>
            <a:off x="4131350" y="3741063"/>
            <a:ext cx="3023592" cy="667941"/>
          </a:xfrm>
          <a:prstGeom prst="rect">
            <a:avLst/>
          </a:prstGeom>
          <a:noFill/>
          <a:ln/>
        </p:spPr>
        <p:txBody>
          <a:bodyPr wrap="squar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2. Bridge Communication</a:t>
            </a:r>
            <a:endParaRPr lang="en-US" sz="2100" dirty="0"/>
          </a:p>
        </p:txBody>
      </p:sp>
      <p:sp>
        <p:nvSpPr>
          <p:cNvPr id="8" name="Text 4"/>
          <p:cNvSpPr/>
          <p:nvPr/>
        </p:nvSpPr>
        <p:spPr>
          <a:xfrm>
            <a:off x="4131350" y="4537115"/>
            <a:ext cx="3023592" cy="307752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JavaScript constructs a message containing the requested native module name, method, and any necessary parameters. This message is serialized to JSON and queued for transmission across the bridge.</a:t>
            </a:r>
            <a:endParaRPr lang="en-US" sz="1650" dirty="0"/>
          </a:p>
        </p:txBody>
      </p:sp>
      <p:pic>
        <p:nvPicPr>
          <p:cNvPr id="9" name="Image 2" descr="preencoded.png">    </p:cNvPr>
          <p:cNvPicPr>
            <a:picLocks noChangeAspect="1"/>
          </p:cNvPicPr>
          <p:nvPr/>
        </p:nvPicPr>
        <p:blipFill>
          <a:blip r:embed="rId3"/>
          <a:stretch>
            <a:fillRect/>
          </a:stretch>
        </p:blipFill>
        <p:spPr>
          <a:xfrm>
            <a:off x="7475458" y="1713548"/>
            <a:ext cx="2848570" cy="1760458"/>
          </a:xfrm>
          <a:prstGeom prst="rect">
            <a:avLst/>
          </a:prstGeom>
        </p:spPr>
      </p:pic>
      <p:sp>
        <p:nvSpPr>
          <p:cNvPr id="10" name="Text 5"/>
          <p:cNvSpPr/>
          <p:nvPr/>
        </p:nvSpPr>
        <p:spPr>
          <a:xfrm>
            <a:off x="7475458" y="3741063"/>
            <a:ext cx="2679263" cy="333970"/>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3. Native Processing</a:t>
            </a:r>
            <a:endParaRPr lang="en-US" sz="2100" dirty="0"/>
          </a:p>
        </p:txBody>
      </p:sp>
      <p:sp>
        <p:nvSpPr>
          <p:cNvPr id="11" name="Text 6"/>
          <p:cNvSpPr/>
          <p:nvPr/>
        </p:nvSpPr>
        <p:spPr>
          <a:xfrm>
            <a:off x="7475458" y="4203144"/>
            <a:ext cx="3023592" cy="2735580"/>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The native side receives and parses the message, identifies the appropriate module and method, then executes the requested functionality using platform APIs. Results are prepared for the return journey.</a:t>
            </a:r>
            <a:endParaRPr lang="en-US" sz="1650" dirty="0"/>
          </a:p>
        </p:txBody>
      </p:sp>
      <p:pic>
        <p:nvPicPr>
          <p:cNvPr id="12" name="Image 3" descr="preencoded.png">    </p:cNvPr>
          <p:cNvPicPr>
            <a:picLocks noChangeAspect="1"/>
          </p:cNvPicPr>
          <p:nvPr/>
        </p:nvPicPr>
        <p:blipFill>
          <a:blip r:embed="rId4"/>
          <a:stretch>
            <a:fillRect/>
          </a:stretch>
        </p:blipFill>
        <p:spPr>
          <a:xfrm>
            <a:off x="10819567" y="1713548"/>
            <a:ext cx="2848570" cy="1760458"/>
          </a:xfrm>
          <a:prstGeom prst="rect">
            <a:avLst/>
          </a:prstGeom>
        </p:spPr>
      </p:pic>
      <p:sp>
        <p:nvSpPr>
          <p:cNvPr id="13" name="Text 7"/>
          <p:cNvSpPr/>
          <p:nvPr/>
        </p:nvSpPr>
        <p:spPr>
          <a:xfrm>
            <a:off x="10819567" y="3741063"/>
            <a:ext cx="2835831" cy="333970"/>
          </a:xfrm>
          <a:prstGeom prst="rect">
            <a:avLst/>
          </a:prstGeom>
          <a:noFill/>
          <a:ln/>
        </p:spPr>
        <p:txBody>
          <a:bodyPr wrap="none" lIns="0" tIns="0" rIns="0" bIns="0" rtlCol="0" anchor="t"/>
          <a:lstStyle/>
          <a:p>
            <a:pPr algn="l" indent="0" marL="0">
              <a:lnSpc>
                <a:spcPts val="2600"/>
              </a:lnSpc>
              <a:buNone/>
            </a:pPr>
            <a:r>
              <a:rPr lang="en-US" sz="2100" b="1" dirty="0">
                <a:solidFill>
                  <a:srgbClr val="000000"/>
                </a:solidFill>
                <a:latin typeface="Inter Bold" pitchFamily="34" charset="0"/>
                <a:ea typeface="Inter Bold" pitchFamily="34" charset="-122"/>
                <a:cs typeface="Inter Bold" pitchFamily="34" charset="-120"/>
              </a:rPr>
              <a:t>4. Response Handling</a:t>
            </a:r>
            <a:endParaRPr lang="en-US" sz="2100" dirty="0"/>
          </a:p>
        </p:txBody>
      </p:sp>
      <p:sp>
        <p:nvSpPr>
          <p:cNvPr id="14" name="Text 8"/>
          <p:cNvSpPr/>
          <p:nvPr/>
        </p:nvSpPr>
        <p:spPr>
          <a:xfrm>
            <a:off x="10819567" y="4203144"/>
            <a:ext cx="3023592" cy="307752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The native code sends results back across the bridge as a serialized message. JavaScript code receives this response, updates application state, and renders any UI changes needed to reflect the completed operation.</a:t>
            </a:r>
            <a:endParaRPr lang="en-US" sz="1650" dirty="0"/>
          </a:p>
        </p:txBody>
      </p:sp>
      <p:pic>
        <p:nvPicPr>
          <p:cNvPr id="15"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7039"/>
          </a:xfrm>
          <a:prstGeom prst="rect">
            <a:avLst/>
          </a:prstGeom>
        </p:spPr>
      </p:pic>
      <p:pic>
        <p:nvPicPr>
          <p:cNvPr id="3" name="Image 1" descr="preencoded.png">    </p:cNvPr>
          <p:cNvPicPr>
            <a:picLocks noChangeAspect="1"/>
          </p:cNvPicPr>
          <p:nvPr/>
        </p:nvPicPr>
        <p:blipFill>
          <a:blip r:embed="rId2"/>
          <a:stretch>
            <a:fillRect/>
          </a:stretch>
        </p:blipFill>
        <p:spPr>
          <a:xfrm>
            <a:off x="3464004" y="198358"/>
            <a:ext cx="7702391" cy="2580323"/>
          </a:xfrm>
          <a:prstGeom prst="rect">
            <a:avLst/>
          </a:prstGeom>
        </p:spPr>
      </p:pic>
      <p:sp>
        <p:nvSpPr>
          <p:cNvPr id="4" name="Text 0"/>
          <p:cNvSpPr/>
          <p:nvPr/>
        </p:nvSpPr>
        <p:spPr>
          <a:xfrm>
            <a:off x="793790" y="3913346"/>
            <a:ext cx="8532971" cy="496133"/>
          </a:xfrm>
          <a:prstGeom prst="rect">
            <a:avLst/>
          </a:prstGeom>
          <a:noFill/>
          <a:ln/>
        </p:spPr>
        <p:txBody>
          <a:bodyPr wrap="non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Real-World Example: Camera Photo Capture</a:t>
            </a:r>
            <a:endParaRPr lang="en-US" sz="3100" dirty="0"/>
          </a:p>
        </p:txBody>
      </p:sp>
      <p:pic>
        <p:nvPicPr>
          <p:cNvPr id="5" name="Image 2" descr="preencoded.png">    </p:cNvPr>
          <p:cNvPicPr>
            <a:picLocks noChangeAspect="1"/>
          </p:cNvPicPr>
          <p:nvPr/>
        </p:nvPicPr>
        <p:blipFill>
          <a:blip r:embed="rId3"/>
          <a:stretch>
            <a:fillRect/>
          </a:stretch>
        </p:blipFill>
        <p:spPr>
          <a:xfrm>
            <a:off x="793790" y="4647605"/>
            <a:ext cx="3260646" cy="635079"/>
          </a:xfrm>
          <a:prstGeom prst="rect">
            <a:avLst/>
          </a:prstGeom>
        </p:spPr>
      </p:pic>
      <p:sp>
        <p:nvSpPr>
          <p:cNvPr id="6" name="Text 1"/>
          <p:cNvSpPr/>
          <p:nvPr/>
        </p:nvSpPr>
        <p:spPr>
          <a:xfrm>
            <a:off x="952500" y="5520809"/>
            <a:ext cx="2100858"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User Initiates Capture</a:t>
            </a:r>
            <a:endParaRPr lang="en-US" sz="1550" dirty="0"/>
          </a:p>
        </p:txBody>
      </p:sp>
      <p:sp>
        <p:nvSpPr>
          <p:cNvPr id="7" name="Text 2"/>
          <p:cNvSpPr/>
          <p:nvPr/>
        </p:nvSpPr>
        <p:spPr>
          <a:xfrm>
            <a:off x="952500" y="5864066"/>
            <a:ext cx="2943225" cy="101631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User taps a "Take Photo" button in your React Native app, triggering an onPress event handler in your JavaScript code.</a:t>
            </a:r>
            <a:endParaRPr lang="en-US" sz="1250" dirty="0"/>
          </a:p>
        </p:txBody>
      </p:sp>
      <p:pic>
        <p:nvPicPr>
          <p:cNvPr id="8" name="Image 3" descr="preencoded.png">    </p:cNvPr>
          <p:cNvPicPr>
            <a:picLocks noChangeAspect="1"/>
          </p:cNvPicPr>
          <p:nvPr/>
        </p:nvPicPr>
        <p:blipFill>
          <a:blip r:embed="rId4"/>
          <a:stretch>
            <a:fillRect/>
          </a:stretch>
        </p:blipFill>
        <p:spPr>
          <a:xfrm>
            <a:off x="4054435" y="4647605"/>
            <a:ext cx="3260765" cy="635079"/>
          </a:xfrm>
          <a:prstGeom prst="rect">
            <a:avLst/>
          </a:prstGeom>
        </p:spPr>
      </p:pic>
      <p:sp>
        <p:nvSpPr>
          <p:cNvPr id="9" name="Text 3"/>
          <p:cNvSpPr/>
          <p:nvPr/>
        </p:nvSpPr>
        <p:spPr>
          <a:xfrm>
            <a:off x="4213146" y="552080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Bridge Messages</a:t>
            </a:r>
            <a:endParaRPr lang="en-US" sz="1550" dirty="0"/>
          </a:p>
        </p:txBody>
      </p:sp>
      <p:sp>
        <p:nvSpPr>
          <p:cNvPr id="10" name="Text 4"/>
          <p:cNvSpPr/>
          <p:nvPr/>
        </p:nvSpPr>
        <p:spPr>
          <a:xfrm>
            <a:off x="4213146" y="5864066"/>
            <a:ext cx="2943344" cy="1270397"/>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JavaScript sends a message through the bridge requesting the camera module to activate and capture an image. This message is serialized and queued for processing.</a:t>
            </a:r>
            <a:endParaRPr lang="en-US" sz="1250" dirty="0"/>
          </a:p>
        </p:txBody>
      </p:sp>
      <p:pic>
        <p:nvPicPr>
          <p:cNvPr id="11" name="Image 4" descr="preencoded.png">    </p:cNvPr>
          <p:cNvPicPr>
            <a:picLocks noChangeAspect="1"/>
          </p:cNvPicPr>
          <p:nvPr/>
        </p:nvPicPr>
        <p:blipFill>
          <a:blip r:embed="rId5"/>
          <a:stretch>
            <a:fillRect/>
          </a:stretch>
        </p:blipFill>
        <p:spPr>
          <a:xfrm>
            <a:off x="7315200" y="4647605"/>
            <a:ext cx="3260646" cy="635079"/>
          </a:xfrm>
          <a:prstGeom prst="rect">
            <a:avLst/>
          </a:prstGeom>
        </p:spPr>
      </p:pic>
      <p:sp>
        <p:nvSpPr>
          <p:cNvPr id="12" name="Text 5"/>
          <p:cNvSpPr/>
          <p:nvPr/>
        </p:nvSpPr>
        <p:spPr>
          <a:xfrm>
            <a:off x="7473910" y="5520809"/>
            <a:ext cx="2291358"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Native Processing Time</a:t>
            </a:r>
            <a:endParaRPr lang="en-US" sz="1550" dirty="0"/>
          </a:p>
        </p:txBody>
      </p:sp>
      <p:sp>
        <p:nvSpPr>
          <p:cNvPr id="13" name="Text 6"/>
          <p:cNvSpPr/>
          <p:nvPr/>
        </p:nvSpPr>
        <p:spPr>
          <a:xfrm>
            <a:off x="7473910" y="5864066"/>
            <a:ext cx="2943225" cy="1270397"/>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The native camera module receives the request, activates device hardware, captures the photo, and processes the image data—all in platform-specific code.</a:t>
            </a:r>
            <a:endParaRPr lang="en-US" sz="1250" dirty="0"/>
          </a:p>
        </p:txBody>
      </p:sp>
      <p:pic>
        <p:nvPicPr>
          <p:cNvPr id="14" name="Image 5" descr="preencoded.png">    </p:cNvPr>
          <p:cNvPicPr>
            <a:picLocks noChangeAspect="1"/>
          </p:cNvPicPr>
          <p:nvPr/>
        </p:nvPicPr>
        <p:blipFill>
          <a:blip r:embed="rId6"/>
          <a:stretch>
            <a:fillRect/>
          </a:stretch>
        </p:blipFill>
        <p:spPr>
          <a:xfrm>
            <a:off x="10575846" y="4647605"/>
            <a:ext cx="3260765" cy="635079"/>
          </a:xfrm>
          <a:prstGeom prst="rect">
            <a:avLst/>
          </a:prstGeom>
        </p:spPr>
      </p:pic>
      <p:sp>
        <p:nvSpPr>
          <p:cNvPr id="15" name="Text 7"/>
          <p:cNvSpPr/>
          <p:nvPr/>
        </p:nvSpPr>
        <p:spPr>
          <a:xfrm>
            <a:off x="10734556" y="552080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Data Transfer</a:t>
            </a:r>
            <a:endParaRPr lang="en-US" sz="1550" dirty="0"/>
          </a:p>
        </p:txBody>
      </p:sp>
      <p:sp>
        <p:nvSpPr>
          <p:cNvPr id="16" name="Text 8"/>
          <p:cNvSpPr/>
          <p:nvPr/>
        </p:nvSpPr>
        <p:spPr>
          <a:xfrm>
            <a:off x="10734556" y="5864066"/>
            <a:ext cx="2943344" cy="101631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The processed image (potentially compressed or resized) is sent back across the bridge to JavaScript as a base64 string or file URI reference.</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1392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a:t>
            </a:r>
            <a:endParaRPr lang="en-US" sz="4450" dirty="0"/>
          </a:p>
        </p:txBody>
      </p:sp>
      <p:sp>
        <p:nvSpPr>
          <p:cNvPr id="3" name="Shape 1"/>
          <p:cNvSpPr/>
          <p:nvPr/>
        </p:nvSpPr>
        <p:spPr>
          <a:xfrm>
            <a:off x="793790" y="2331482"/>
            <a:ext cx="510302" cy="510302"/>
          </a:xfrm>
          <a:prstGeom prst="roundRect">
            <a:avLst>
              <a:gd name="adj" fmla="val 18669"/>
            </a:avLst>
          </a:prstGeom>
          <a:solidFill>
            <a:srgbClr val="FBE1D0"/>
          </a:solidFill>
          <a:ln w="7620">
            <a:solidFill>
              <a:srgbClr val="E1C7B6"/>
            </a:solidFill>
            <a:prstDash val="solid"/>
          </a:ln>
        </p:spPr>
      </p:sp>
      <p:sp>
        <p:nvSpPr>
          <p:cNvPr id="4" name="Text 2"/>
          <p:cNvSpPr/>
          <p:nvPr/>
        </p:nvSpPr>
        <p:spPr>
          <a:xfrm>
            <a:off x="1530906" y="233148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Native Modules</a:t>
            </a:r>
            <a:endParaRPr lang="en-US" sz="2200" dirty="0"/>
          </a:p>
        </p:txBody>
      </p:sp>
      <p:sp>
        <p:nvSpPr>
          <p:cNvPr id="5" name="Text 3"/>
          <p:cNvSpPr/>
          <p:nvPr/>
        </p:nvSpPr>
        <p:spPr>
          <a:xfrm>
            <a:off x="1530906" y="2821900"/>
            <a:ext cx="5670947" cy="725805"/>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Native Modules let your app use features specific to each platform.</a:t>
            </a:r>
            <a:endParaRPr lang="en-US" sz="1750" dirty="0"/>
          </a:p>
        </p:txBody>
      </p:sp>
      <p:sp>
        <p:nvSpPr>
          <p:cNvPr id="6" name="Shape 4"/>
          <p:cNvSpPr/>
          <p:nvPr/>
        </p:nvSpPr>
        <p:spPr>
          <a:xfrm>
            <a:off x="7428667" y="2331482"/>
            <a:ext cx="510302" cy="510302"/>
          </a:xfrm>
          <a:prstGeom prst="roundRect">
            <a:avLst>
              <a:gd name="adj" fmla="val 18669"/>
            </a:avLst>
          </a:prstGeom>
          <a:solidFill>
            <a:srgbClr val="FBE1D0"/>
          </a:solidFill>
          <a:ln w="7620">
            <a:solidFill>
              <a:srgbClr val="E1C7B6"/>
            </a:solidFill>
            <a:prstDash val="solid"/>
          </a:ln>
        </p:spPr>
      </p:sp>
      <p:sp>
        <p:nvSpPr>
          <p:cNvPr id="7" name="Text 5"/>
          <p:cNvSpPr/>
          <p:nvPr/>
        </p:nvSpPr>
        <p:spPr>
          <a:xfrm>
            <a:off x="8165783" y="2331482"/>
            <a:ext cx="3826788"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Shadow Tree &amp; Yoga Layout</a:t>
            </a:r>
            <a:endParaRPr lang="en-US" sz="2200" dirty="0"/>
          </a:p>
        </p:txBody>
      </p:sp>
      <p:sp>
        <p:nvSpPr>
          <p:cNvPr id="8" name="Text 6"/>
          <p:cNvSpPr/>
          <p:nvPr/>
        </p:nvSpPr>
        <p:spPr>
          <a:xfrm>
            <a:off x="8165783" y="2821900"/>
            <a:ext cx="5670947" cy="1088708"/>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The Shadow Tree and Yoga Layout Engine work together to make sure your app's interface looks good on all devices.</a:t>
            </a:r>
            <a:endParaRPr lang="en-US" sz="1750" dirty="0"/>
          </a:p>
        </p:txBody>
      </p:sp>
      <p:sp>
        <p:nvSpPr>
          <p:cNvPr id="9" name="Shape 7"/>
          <p:cNvSpPr/>
          <p:nvPr/>
        </p:nvSpPr>
        <p:spPr>
          <a:xfrm>
            <a:off x="793790" y="4392573"/>
            <a:ext cx="510302" cy="510302"/>
          </a:xfrm>
          <a:prstGeom prst="roundRect">
            <a:avLst>
              <a:gd name="adj" fmla="val 18669"/>
            </a:avLst>
          </a:prstGeom>
          <a:solidFill>
            <a:srgbClr val="FBE1D0"/>
          </a:solidFill>
          <a:ln w="7620">
            <a:solidFill>
              <a:srgbClr val="E1C7B6"/>
            </a:solidFill>
            <a:prstDash val="solid"/>
          </a:ln>
        </p:spPr>
      </p:sp>
      <p:sp>
        <p:nvSpPr>
          <p:cNvPr id="10" name="Text 8"/>
          <p:cNvSpPr/>
          <p:nvPr/>
        </p:nvSpPr>
        <p:spPr>
          <a:xfrm>
            <a:off x="1530906" y="439257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Thread Architecture</a:t>
            </a:r>
            <a:endParaRPr lang="en-US" sz="2200" dirty="0"/>
          </a:p>
        </p:txBody>
      </p:sp>
      <p:sp>
        <p:nvSpPr>
          <p:cNvPr id="11" name="Text 9"/>
          <p:cNvSpPr/>
          <p:nvPr/>
        </p:nvSpPr>
        <p:spPr>
          <a:xfrm>
            <a:off x="1530906" y="4882991"/>
            <a:ext cx="5670947" cy="1088708"/>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uses multiple threads to keep your app running smoothly. This means heavy JavaScript tasks won't slow down the user interface.</a:t>
            </a:r>
            <a:endParaRPr lang="en-US" sz="1750" dirty="0"/>
          </a:p>
        </p:txBody>
      </p:sp>
      <p:sp>
        <p:nvSpPr>
          <p:cNvPr id="12" name="Shape 10"/>
          <p:cNvSpPr/>
          <p:nvPr/>
        </p:nvSpPr>
        <p:spPr>
          <a:xfrm>
            <a:off x="7428667" y="4392573"/>
            <a:ext cx="510302" cy="510302"/>
          </a:xfrm>
          <a:prstGeom prst="roundRect">
            <a:avLst>
              <a:gd name="adj" fmla="val 18669"/>
            </a:avLst>
          </a:prstGeom>
          <a:solidFill>
            <a:srgbClr val="FBE1D0"/>
          </a:solidFill>
          <a:ln w="7620">
            <a:solidFill>
              <a:srgbClr val="E1C7B6"/>
            </a:solidFill>
            <a:prstDash val="solid"/>
          </a:ln>
        </p:spPr>
      </p:sp>
      <p:sp>
        <p:nvSpPr>
          <p:cNvPr id="13" name="Text 11"/>
          <p:cNvSpPr/>
          <p:nvPr/>
        </p:nvSpPr>
        <p:spPr>
          <a:xfrm>
            <a:off x="8165783" y="439257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JavaScript Bridge</a:t>
            </a:r>
            <a:endParaRPr lang="en-US" sz="2200" dirty="0"/>
          </a:p>
        </p:txBody>
      </p:sp>
      <p:sp>
        <p:nvSpPr>
          <p:cNvPr id="14" name="Text 12"/>
          <p:cNvSpPr/>
          <p:nvPr/>
        </p:nvSpPr>
        <p:spPr>
          <a:xfrm>
            <a:off x="8165783" y="4882991"/>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The JavaScript Bridge is a key component that helps the different parts of your app talk to each other, letting you use native features while keeping development simple.</a:t>
            </a:r>
            <a:endParaRPr lang="en-US" sz="1750" dirty="0"/>
          </a:p>
        </p:txBody>
      </p:sp>
      <p:sp>
        <p:nvSpPr>
          <p:cNvPr id="15" name="Text 13"/>
          <p:cNvSpPr/>
          <p:nvPr/>
        </p:nvSpPr>
        <p:spPr>
          <a:xfrm>
            <a:off x="793790" y="658975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With this knowledge about how React Native works inside, you can now build better apps, fix performance problems, and make smarter technical choices. You've gone from just using React Native to truly understanding it.</a:t>
            </a:r>
            <a:endParaRPr lang="en-US" sz="1750" dirty="0"/>
          </a:p>
        </p:txBody>
      </p:sp>
      <p:pic>
        <p:nvPicPr>
          <p:cNvPr id="16"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4853"/>
            <a:ext cx="4820007" cy="602456"/>
          </a:xfrm>
          <a:prstGeom prst="rect">
            <a:avLst/>
          </a:prstGeom>
          <a:noFill/>
          <a:ln/>
        </p:spPr>
        <p:txBody>
          <a:bodyPr wrap="none" lIns="0" tIns="0" rIns="0" bIns="0" rtlCol="0" anchor="t"/>
          <a:lstStyle/>
          <a:p>
            <a:pPr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Learning Objectives</a:t>
            </a:r>
            <a:endParaRPr lang="en-US" sz="3750" dirty="0"/>
          </a:p>
        </p:txBody>
      </p:sp>
      <p:sp>
        <p:nvSpPr>
          <p:cNvPr id="4" name="Shape 1"/>
          <p:cNvSpPr/>
          <p:nvPr/>
        </p:nvSpPr>
        <p:spPr>
          <a:xfrm>
            <a:off x="793790" y="1833324"/>
            <a:ext cx="433745" cy="433745"/>
          </a:xfrm>
          <a:prstGeom prst="roundRect">
            <a:avLst>
              <a:gd name="adj" fmla="val 18669"/>
            </a:avLst>
          </a:prstGeom>
          <a:solidFill>
            <a:srgbClr val="FBE1D0"/>
          </a:solidFill>
          <a:ln w="7620">
            <a:solidFill>
              <a:srgbClr val="E1C7B6"/>
            </a:solidFill>
            <a:prstDash val="solid"/>
          </a:ln>
        </p:spPr>
      </p:sp>
      <p:sp>
        <p:nvSpPr>
          <p:cNvPr id="5" name="Text 2"/>
          <p:cNvSpPr/>
          <p:nvPr/>
        </p:nvSpPr>
        <p:spPr>
          <a:xfrm>
            <a:off x="866001" y="1869400"/>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1</a:t>
            </a:r>
            <a:endParaRPr lang="en-US" sz="2250" dirty="0"/>
          </a:p>
        </p:txBody>
      </p:sp>
      <p:sp>
        <p:nvSpPr>
          <p:cNvPr id="6" name="Text 3"/>
          <p:cNvSpPr/>
          <p:nvPr/>
        </p:nvSpPr>
        <p:spPr>
          <a:xfrm>
            <a:off x="1420297" y="1833324"/>
            <a:ext cx="4623911" cy="301228"/>
          </a:xfrm>
          <a:prstGeom prst="rect">
            <a:avLst/>
          </a:prstGeom>
          <a:noFill/>
          <a:ln/>
        </p:spPr>
        <p:txBody>
          <a:bodyPr wrap="none" lIns="0" tIns="0" rIns="0" bIns="0" rtlCol="0" anchor="t"/>
          <a:lstStyle/>
          <a:p>
            <a:pP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Identify Core Architecture Components</a:t>
            </a:r>
            <a:endParaRPr lang="en-US" sz="1850" dirty="0"/>
          </a:p>
        </p:txBody>
      </p:sp>
      <p:sp>
        <p:nvSpPr>
          <p:cNvPr id="7" name="Text 4"/>
          <p:cNvSpPr/>
          <p:nvPr/>
        </p:nvSpPr>
        <p:spPr>
          <a:xfrm>
            <a:off x="1420297" y="2250162"/>
            <a:ext cx="6929914" cy="925116"/>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Understand the fundamental building blocks of React Native's architecture and how they work together to create seamless mobile experiences across platforms.</a:t>
            </a:r>
            <a:endParaRPr lang="en-US" sz="1500" dirty="0"/>
          </a:p>
        </p:txBody>
      </p:sp>
      <p:sp>
        <p:nvSpPr>
          <p:cNvPr id="8" name="Shape 5"/>
          <p:cNvSpPr/>
          <p:nvPr/>
        </p:nvSpPr>
        <p:spPr>
          <a:xfrm>
            <a:off x="793790" y="3584853"/>
            <a:ext cx="433745" cy="433745"/>
          </a:xfrm>
          <a:prstGeom prst="roundRect">
            <a:avLst>
              <a:gd name="adj" fmla="val 18669"/>
            </a:avLst>
          </a:prstGeom>
          <a:solidFill>
            <a:srgbClr val="FBE1D0"/>
          </a:solidFill>
          <a:ln w="7620">
            <a:solidFill>
              <a:srgbClr val="E1C7B6"/>
            </a:solidFill>
            <a:prstDash val="solid"/>
          </a:ln>
        </p:spPr>
      </p:sp>
      <p:sp>
        <p:nvSpPr>
          <p:cNvPr id="9" name="Text 6"/>
          <p:cNvSpPr/>
          <p:nvPr/>
        </p:nvSpPr>
        <p:spPr>
          <a:xfrm>
            <a:off x="866001" y="3620929"/>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2</a:t>
            </a:r>
            <a:endParaRPr lang="en-US" sz="2250" dirty="0"/>
          </a:p>
        </p:txBody>
      </p:sp>
      <p:sp>
        <p:nvSpPr>
          <p:cNvPr id="10" name="Text 7"/>
          <p:cNvSpPr/>
          <p:nvPr/>
        </p:nvSpPr>
        <p:spPr>
          <a:xfrm>
            <a:off x="1420297" y="3584853"/>
            <a:ext cx="4136350" cy="301228"/>
          </a:xfrm>
          <a:prstGeom prst="rect">
            <a:avLst/>
          </a:prstGeom>
          <a:noFill/>
          <a:ln/>
        </p:spPr>
        <p:txBody>
          <a:bodyPr wrap="none" lIns="0" tIns="0" rIns="0" bIns="0" rtlCol="0" anchor="t"/>
          <a:lstStyle/>
          <a:p>
            <a:pP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Master Shadow Tree &amp; Yoga Layout</a:t>
            </a:r>
            <a:endParaRPr lang="en-US" sz="1850" dirty="0"/>
          </a:p>
        </p:txBody>
      </p:sp>
      <p:sp>
        <p:nvSpPr>
          <p:cNvPr id="11" name="Text 8"/>
          <p:cNvSpPr/>
          <p:nvPr/>
        </p:nvSpPr>
        <p:spPr>
          <a:xfrm>
            <a:off x="1420297" y="4001691"/>
            <a:ext cx="6929914"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Learn how the Shadow Tree works in conjunction with the Yoga Layout Engine to efficiently render UI components across different device screens.</a:t>
            </a:r>
            <a:endParaRPr lang="en-US" sz="1500" dirty="0"/>
          </a:p>
        </p:txBody>
      </p:sp>
      <p:sp>
        <p:nvSpPr>
          <p:cNvPr id="12" name="Shape 9"/>
          <p:cNvSpPr/>
          <p:nvPr/>
        </p:nvSpPr>
        <p:spPr>
          <a:xfrm>
            <a:off x="793790" y="5028009"/>
            <a:ext cx="433745" cy="433745"/>
          </a:xfrm>
          <a:prstGeom prst="roundRect">
            <a:avLst>
              <a:gd name="adj" fmla="val 18669"/>
            </a:avLst>
          </a:prstGeom>
          <a:solidFill>
            <a:srgbClr val="FBE1D0"/>
          </a:solidFill>
          <a:ln w="7620">
            <a:solidFill>
              <a:srgbClr val="E1C7B6"/>
            </a:solidFill>
            <a:prstDash val="solid"/>
          </a:ln>
        </p:spPr>
      </p:sp>
      <p:sp>
        <p:nvSpPr>
          <p:cNvPr id="13" name="Text 10"/>
          <p:cNvSpPr/>
          <p:nvPr/>
        </p:nvSpPr>
        <p:spPr>
          <a:xfrm>
            <a:off x="866001" y="5064085"/>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3</a:t>
            </a:r>
            <a:endParaRPr lang="en-US" sz="2250" dirty="0"/>
          </a:p>
        </p:txBody>
      </p:sp>
      <p:sp>
        <p:nvSpPr>
          <p:cNvPr id="14" name="Text 11"/>
          <p:cNvSpPr/>
          <p:nvPr/>
        </p:nvSpPr>
        <p:spPr>
          <a:xfrm>
            <a:off x="1420297" y="5028009"/>
            <a:ext cx="3814048" cy="301228"/>
          </a:xfrm>
          <a:prstGeom prst="rect">
            <a:avLst/>
          </a:prstGeom>
          <a:noFill/>
          <a:ln/>
        </p:spPr>
        <p:txBody>
          <a:bodyPr wrap="none" lIns="0" tIns="0" rIns="0" bIns="0" rtlCol="0" anchor="t"/>
          <a:lstStyle/>
          <a:p>
            <a:pP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Understand Thread Architecture</a:t>
            </a:r>
            <a:endParaRPr lang="en-US" sz="1850" dirty="0"/>
          </a:p>
        </p:txBody>
      </p:sp>
      <p:sp>
        <p:nvSpPr>
          <p:cNvPr id="15" name="Text 12"/>
          <p:cNvSpPr/>
          <p:nvPr/>
        </p:nvSpPr>
        <p:spPr>
          <a:xfrm>
            <a:off x="1420297" y="5444847"/>
            <a:ext cx="6929914"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Discover how React Native's multi-threaded design enables smooth performance by separating different types of operations.</a:t>
            </a:r>
            <a:endParaRPr lang="en-US" sz="1500" dirty="0"/>
          </a:p>
        </p:txBody>
      </p:sp>
      <p:sp>
        <p:nvSpPr>
          <p:cNvPr id="16" name="Shape 13"/>
          <p:cNvSpPr/>
          <p:nvPr/>
        </p:nvSpPr>
        <p:spPr>
          <a:xfrm>
            <a:off x="793790" y="6471166"/>
            <a:ext cx="433745" cy="433745"/>
          </a:xfrm>
          <a:prstGeom prst="roundRect">
            <a:avLst>
              <a:gd name="adj" fmla="val 18669"/>
            </a:avLst>
          </a:prstGeom>
          <a:solidFill>
            <a:srgbClr val="FBE1D0"/>
          </a:solidFill>
          <a:ln w="7620">
            <a:solidFill>
              <a:srgbClr val="E1C7B6"/>
            </a:solidFill>
            <a:prstDash val="solid"/>
          </a:ln>
        </p:spPr>
      </p:sp>
      <p:sp>
        <p:nvSpPr>
          <p:cNvPr id="17" name="Text 14"/>
          <p:cNvSpPr/>
          <p:nvPr/>
        </p:nvSpPr>
        <p:spPr>
          <a:xfrm>
            <a:off x="866001" y="6507242"/>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4</a:t>
            </a:r>
            <a:endParaRPr lang="en-US" sz="2250" dirty="0"/>
          </a:p>
        </p:txBody>
      </p:sp>
      <p:sp>
        <p:nvSpPr>
          <p:cNvPr id="18" name="Text 15"/>
          <p:cNvSpPr/>
          <p:nvPr/>
        </p:nvSpPr>
        <p:spPr>
          <a:xfrm>
            <a:off x="1420297" y="6471166"/>
            <a:ext cx="3034308" cy="301228"/>
          </a:xfrm>
          <a:prstGeom prst="rect">
            <a:avLst/>
          </a:prstGeom>
          <a:noFill/>
          <a:ln/>
        </p:spPr>
        <p:txBody>
          <a:bodyPr wrap="none" lIns="0" tIns="0" rIns="0" bIns="0" rtlCol="0" anchor="t"/>
          <a:lstStyle/>
          <a:p>
            <a:pP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Explore JavaScript Bridge</a:t>
            </a:r>
            <a:endParaRPr lang="en-US" sz="1850" dirty="0"/>
          </a:p>
        </p:txBody>
      </p:sp>
      <p:sp>
        <p:nvSpPr>
          <p:cNvPr id="19" name="Text 16"/>
          <p:cNvSpPr/>
          <p:nvPr/>
        </p:nvSpPr>
        <p:spPr>
          <a:xfrm>
            <a:off x="1420297" y="6888004"/>
            <a:ext cx="6929914"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Grasp the communication mechanism that allows JavaScript code to interact with native platform capabilities.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1748"/>
          </a:xfrm>
          <a:prstGeom prst="rect">
            <a:avLst/>
          </a:prstGeom>
        </p:spPr>
      </p:pic>
      <p:sp>
        <p:nvSpPr>
          <p:cNvPr id="3" name="Text 0"/>
          <p:cNvSpPr/>
          <p:nvPr/>
        </p:nvSpPr>
        <p:spPr>
          <a:xfrm>
            <a:off x="793790" y="3669506"/>
            <a:ext cx="12553236" cy="637937"/>
          </a:xfrm>
          <a:prstGeom prst="rect">
            <a:avLst/>
          </a:prstGeom>
          <a:noFill/>
          <a:ln/>
        </p:spPr>
        <p:txBody>
          <a:bodyPr wrap="none" lIns="0" tIns="0" rIns="0" bIns="0" rtlCol="0" anchor="t"/>
          <a:lstStyle/>
          <a:p>
            <a:pPr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The Value of Understanding React Native Internals</a:t>
            </a:r>
            <a:endParaRPr lang="en-US" sz="4000" dirty="0"/>
          </a:p>
        </p:txBody>
      </p:sp>
      <p:sp>
        <p:nvSpPr>
          <p:cNvPr id="4" name="Shape 1"/>
          <p:cNvSpPr/>
          <p:nvPr/>
        </p:nvSpPr>
        <p:spPr>
          <a:xfrm>
            <a:off x="793790" y="4613553"/>
            <a:ext cx="4211598" cy="2498169"/>
          </a:xfrm>
          <a:prstGeom prst="roundRect">
            <a:avLst>
              <a:gd name="adj" fmla="val 3432"/>
            </a:avLst>
          </a:prstGeom>
          <a:solidFill>
            <a:srgbClr val="FBE1D0"/>
          </a:solidFill>
          <a:ln w="7620">
            <a:solidFill>
              <a:srgbClr val="E1C7B6"/>
            </a:solidFill>
            <a:prstDash val="solid"/>
          </a:ln>
        </p:spPr>
      </p:sp>
      <p:sp>
        <p:nvSpPr>
          <p:cNvPr id="5" name="Text 2"/>
          <p:cNvSpPr/>
          <p:nvPr/>
        </p:nvSpPr>
        <p:spPr>
          <a:xfrm>
            <a:off x="1005483" y="4825246"/>
            <a:ext cx="3277433" cy="318849"/>
          </a:xfrm>
          <a:prstGeom prst="rect">
            <a:avLst/>
          </a:prstGeom>
          <a:noFill/>
          <a:ln/>
        </p:spPr>
        <p:txBody>
          <a:bodyPr wrap="none" lIns="0" tIns="0" rIns="0" bIns="0" rtlCol="0" anchor="t"/>
          <a:lstStyle/>
          <a:p>
            <a:pP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Performance Optimization</a:t>
            </a:r>
            <a:endParaRPr lang="en-US" sz="2000" dirty="0"/>
          </a:p>
        </p:txBody>
      </p:sp>
      <p:sp>
        <p:nvSpPr>
          <p:cNvPr id="6" name="Text 3"/>
          <p:cNvSpPr/>
          <p:nvPr/>
        </p:nvSpPr>
        <p:spPr>
          <a:xfrm>
            <a:off x="1005483" y="5266492"/>
            <a:ext cx="3788212" cy="1633538"/>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Inter" pitchFamily="34" charset="0"/>
                <a:ea typeface="Inter" pitchFamily="34" charset="-122"/>
                <a:cs typeface="Inter" pitchFamily="34" charset="-120"/>
              </a:rPr>
              <a:t>Knowing how React Native works under the hood allows you to identify and resolve bottlenecks, ensuring your applications run smoothly across different devices and platforms.</a:t>
            </a:r>
            <a:endParaRPr lang="en-US" sz="1600" dirty="0"/>
          </a:p>
        </p:txBody>
      </p:sp>
      <p:sp>
        <p:nvSpPr>
          <p:cNvPr id="7" name="Shape 4"/>
          <p:cNvSpPr/>
          <p:nvPr/>
        </p:nvSpPr>
        <p:spPr>
          <a:xfrm>
            <a:off x="5209461" y="4613553"/>
            <a:ext cx="4211598" cy="2498169"/>
          </a:xfrm>
          <a:prstGeom prst="roundRect">
            <a:avLst>
              <a:gd name="adj" fmla="val 3432"/>
            </a:avLst>
          </a:prstGeom>
          <a:solidFill>
            <a:srgbClr val="FBE1D0"/>
          </a:solidFill>
          <a:ln w="7620">
            <a:solidFill>
              <a:srgbClr val="E1C7B6"/>
            </a:solidFill>
            <a:prstDash val="solid"/>
          </a:ln>
        </p:spPr>
      </p:sp>
      <p:sp>
        <p:nvSpPr>
          <p:cNvPr id="8" name="Text 5"/>
          <p:cNvSpPr/>
          <p:nvPr/>
        </p:nvSpPr>
        <p:spPr>
          <a:xfrm>
            <a:off x="5421154" y="4825246"/>
            <a:ext cx="2551748" cy="318849"/>
          </a:xfrm>
          <a:prstGeom prst="rect">
            <a:avLst/>
          </a:prstGeom>
          <a:noFill/>
          <a:ln/>
        </p:spPr>
        <p:txBody>
          <a:bodyPr wrap="none" lIns="0" tIns="0" rIns="0" bIns="0" rtlCol="0" anchor="t"/>
          <a:lstStyle/>
          <a:p>
            <a:pP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Effective Debugging</a:t>
            </a:r>
            <a:endParaRPr lang="en-US" sz="2000" dirty="0"/>
          </a:p>
        </p:txBody>
      </p:sp>
      <p:sp>
        <p:nvSpPr>
          <p:cNvPr id="9" name="Text 6"/>
          <p:cNvSpPr/>
          <p:nvPr/>
        </p:nvSpPr>
        <p:spPr>
          <a:xfrm>
            <a:off x="5421154" y="5266492"/>
            <a:ext cx="3788212" cy="1306830"/>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Inter" pitchFamily="34" charset="0"/>
                <a:ea typeface="Inter" pitchFamily="34" charset="-122"/>
                <a:cs typeface="Inter" pitchFamily="34" charset="-120"/>
              </a:rPr>
              <a:t>When issues arise, understanding the internal architecture helps you pinpoint the exact layer where problems occur, significantly reducing debugging time.</a:t>
            </a:r>
            <a:endParaRPr lang="en-US" sz="1600" dirty="0"/>
          </a:p>
        </p:txBody>
      </p:sp>
      <p:sp>
        <p:nvSpPr>
          <p:cNvPr id="10" name="Shape 7"/>
          <p:cNvSpPr/>
          <p:nvPr/>
        </p:nvSpPr>
        <p:spPr>
          <a:xfrm>
            <a:off x="9625132" y="4613553"/>
            <a:ext cx="4211598" cy="2498169"/>
          </a:xfrm>
          <a:prstGeom prst="roundRect">
            <a:avLst>
              <a:gd name="adj" fmla="val 3432"/>
            </a:avLst>
          </a:prstGeom>
          <a:solidFill>
            <a:srgbClr val="FBE1D0"/>
          </a:solidFill>
          <a:ln w="7620">
            <a:solidFill>
              <a:srgbClr val="E1C7B6"/>
            </a:solidFill>
            <a:prstDash val="solid"/>
          </a:ln>
        </p:spPr>
      </p:sp>
      <p:sp>
        <p:nvSpPr>
          <p:cNvPr id="11" name="Text 8"/>
          <p:cNvSpPr/>
          <p:nvPr/>
        </p:nvSpPr>
        <p:spPr>
          <a:xfrm>
            <a:off x="9836825" y="4825246"/>
            <a:ext cx="3664625" cy="318849"/>
          </a:xfrm>
          <a:prstGeom prst="rect">
            <a:avLst/>
          </a:prstGeom>
          <a:noFill/>
          <a:ln/>
        </p:spPr>
        <p:txBody>
          <a:bodyPr wrap="none" lIns="0" tIns="0" rIns="0" bIns="0" rtlCol="0" anchor="t"/>
          <a:lstStyle/>
          <a:p>
            <a:pP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Better Architecture Decisions</a:t>
            </a:r>
            <a:endParaRPr lang="en-US" sz="2000" dirty="0"/>
          </a:p>
        </p:txBody>
      </p:sp>
      <p:sp>
        <p:nvSpPr>
          <p:cNvPr id="12" name="Text 9"/>
          <p:cNvSpPr/>
          <p:nvPr/>
        </p:nvSpPr>
        <p:spPr>
          <a:xfrm>
            <a:off x="9836825" y="5266492"/>
            <a:ext cx="3788212" cy="1633538"/>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Inter" pitchFamily="34" charset="0"/>
                <a:ea typeface="Inter" pitchFamily="34" charset="-122"/>
                <a:cs typeface="Inter" pitchFamily="34" charset="-120"/>
              </a:rPr>
              <a:t>With knowledge of how JavaScript and native code interact, you can make informed decisions about component structure, state management, and native module integration.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7039"/>
          </a:xfrm>
          <a:prstGeom prst="rect">
            <a:avLst/>
          </a:prstGeom>
        </p:spPr>
      </p:pic>
      <p:sp>
        <p:nvSpPr>
          <p:cNvPr id="3" name="Text 0"/>
          <p:cNvSpPr/>
          <p:nvPr/>
        </p:nvSpPr>
        <p:spPr>
          <a:xfrm>
            <a:off x="793790" y="3611642"/>
            <a:ext cx="6923008" cy="496133"/>
          </a:xfrm>
          <a:prstGeom prst="rect">
            <a:avLst/>
          </a:prstGeom>
          <a:noFill/>
          <a:ln/>
        </p:spPr>
        <p:txBody>
          <a:bodyPr wrap="non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React Native Architecture Overview</a:t>
            </a:r>
            <a:endParaRPr lang="en-US" sz="3100" dirty="0"/>
          </a:p>
        </p:txBody>
      </p:sp>
      <p:sp>
        <p:nvSpPr>
          <p:cNvPr id="4" name="Shape 1"/>
          <p:cNvSpPr/>
          <p:nvPr/>
        </p:nvSpPr>
        <p:spPr>
          <a:xfrm>
            <a:off x="793790" y="5060394"/>
            <a:ext cx="3082052" cy="158710"/>
          </a:xfrm>
          <a:prstGeom prst="roundRect">
            <a:avLst>
              <a:gd name="adj" fmla="val 42018"/>
            </a:avLst>
          </a:prstGeom>
          <a:solidFill>
            <a:srgbClr val="FBE1D0"/>
          </a:solidFill>
          <a:ln w="7620">
            <a:solidFill>
              <a:srgbClr val="E1C7B6"/>
            </a:solidFill>
            <a:prstDash val="solid"/>
          </a:ln>
        </p:spPr>
      </p:sp>
      <p:sp>
        <p:nvSpPr>
          <p:cNvPr id="5" name="Text 2"/>
          <p:cNvSpPr/>
          <p:nvPr/>
        </p:nvSpPr>
        <p:spPr>
          <a:xfrm>
            <a:off x="793790" y="5457230"/>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JavaScript Thread</a:t>
            </a:r>
            <a:endParaRPr lang="en-US" sz="1550" dirty="0"/>
          </a:p>
        </p:txBody>
      </p:sp>
      <p:sp>
        <p:nvSpPr>
          <p:cNvPr id="6" name="Text 3"/>
          <p:cNvSpPr/>
          <p:nvPr/>
        </p:nvSpPr>
        <p:spPr>
          <a:xfrm>
            <a:off x="793790" y="5800487"/>
            <a:ext cx="3082052" cy="1778556"/>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React Native executes your JavaScript code in a separate thread using a JavaScript engine (Hermes or JSC). This thread handles React component logic, state management, and processes user events while being isolated from UI operations.</a:t>
            </a:r>
            <a:endParaRPr lang="en-US" sz="1250" dirty="0"/>
          </a:p>
        </p:txBody>
      </p:sp>
      <p:sp>
        <p:nvSpPr>
          <p:cNvPr id="7" name="Shape 4"/>
          <p:cNvSpPr/>
          <p:nvPr/>
        </p:nvSpPr>
        <p:spPr>
          <a:xfrm>
            <a:off x="4113967" y="4822150"/>
            <a:ext cx="3082171" cy="158710"/>
          </a:xfrm>
          <a:prstGeom prst="roundRect">
            <a:avLst>
              <a:gd name="adj" fmla="val 42018"/>
            </a:avLst>
          </a:prstGeom>
          <a:solidFill>
            <a:srgbClr val="FBE1D0"/>
          </a:solidFill>
          <a:ln w="7620">
            <a:solidFill>
              <a:srgbClr val="E1C7B6"/>
            </a:solidFill>
            <a:prstDash val="solid"/>
          </a:ln>
        </p:spPr>
      </p:sp>
      <p:sp>
        <p:nvSpPr>
          <p:cNvPr id="8" name="Text 5"/>
          <p:cNvSpPr/>
          <p:nvPr/>
        </p:nvSpPr>
        <p:spPr>
          <a:xfrm>
            <a:off x="4113967" y="5218986"/>
            <a:ext cx="2373630"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Bridge &amp; Native Modules</a:t>
            </a:r>
            <a:endParaRPr lang="en-US" sz="1550" dirty="0"/>
          </a:p>
        </p:txBody>
      </p:sp>
      <p:sp>
        <p:nvSpPr>
          <p:cNvPr id="9" name="Text 6"/>
          <p:cNvSpPr/>
          <p:nvPr/>
        </p:nvSpPr>
        <p:spPr>
          <a:xfrm>
            <a:off x="4113967" y="5562243"/>
            <a:ext cx="3082171" cy="2032635"/>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The bridge enables bidirectional communication between JavaScript and native platforms. Native modules expose platform-specific APIs (camera, geolocation, etc.) to JavaScript through a serialized, asynchronous messaging system, allowing access to device capabilities.</a:t>
            </a:r>
            <a:endParaRPr lang="en-US" sz="1250" dirty="0"/>
          </a:p>
        </p:txBody>
      </p:sp>
      <p:sp>
        <p:nvSpPr>
          <p:cNvPr id="10" name="Shape 7"/>
          <p:cNvSpPr/>
          <p:nvPr/>
        </p:nvSpPr>
        <p:spPr>
          <a:xfrm>
            <a:off x="7434263" y="4584025"/>
            <a:ext cx="3082052" cy="158710"/>
          </a:xfrm>
          <a:prstGeom prst="roundRect">
            <a:avLst>
              <a:gd name="adj" fmla="val 42018"/>
            </a:avLst>
          </a:prstGeom>
          <a:solidFill>
            <a:srgbClr val="FBE1D0"/>
          </a:solidFill>
          <a:ln w="7620">
            <a:solidFill>
              <a:srgbClr val="E1C7B6"/>
            </a:solidFill>
            <a:prstDash val="solid"/>
          </a:ln>
        </p:spPr>
      </p:sp>
      <p:sp>
        <p:nvSpPr>
          <p:cNvPr id="11" name="Text 8"/>
          <p:cNvSpPr/>
          <p:nvPr/>
        </p:nvSpPr>
        <p:spPr>
          <a:xfrm>
            <a:off x="7434263" y="498086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Shadow Tree &amp; Yoga</a:t>
            </a:r>
            <a:endParaRPr lang="en-US" sz="1550" dirty="0"/>
          </a:p>
        </p:txBody>
      </p:sp>
      <p:sp>
        <p:nvSpPr>
          <p:cNvPr id="12" name="Text 9"/>
          <p:cNvSpPr/>
          <p:nvPr/>
        </p:nvSpPr>
        <p:spPr>
          <a:xfrm>
            <a:off x="7434263" y="5324118"/>
            <a:ext cx="3082052" cy="2032635"/>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React components generate a lightweight "shadow tree" of layout information. The Yoga layout engine (a cross-platform implementation of Flexbox) calculates precise positioning before rendering native UI components, ensuring consistent displays across devices.</a:t>
            </a:r>
            <a:endParaRPr lang="en-US" sz="1250" dirty="0"/>
          </a:p>
        </p:txBody>
      </p:sp>
      <p:sp>
        <p:nvSpPr>
          <p:cNvPr id="13" name="Shape 10"/>
          <p:cNvSpPr/>
          <p:nvPr/>
        </p:nvSpPr>
        <p:spPr>
          <a:xfrm>
            <a:off x="10754439" y="4345900"/>
            <a:ext cx="3082171" cy="158710"/>
          </a:xfrm>
          <a:prstGeom prst="roundRect">
            <a:avLst>
              <a:gd name="adj" fmla="val 42018"/>
            </a:avLst>
          </a:prstGeom>
          <a:solidFill>
            <a:srgbClr val="FBE1D0"/>
          </a:solidFill>
          <a:ln w="7620">
            <a:solidFill>
              <a:srgbClr val="E1C7B6"/>
            </a:solidFill>
            <a:prstDash val="solid"/>
          </a:ln>
        </p:spPr>
      </p:sp>
      <p:sp>
        <p:nvSpPr>
          <p:cNvPr id="14" name="Text 11"/>
          <p:cNvSpPr/>
          <p:nvPr/>
        </p:nvSpPr>
        <p:spPr>
          <a:xfrm>
            <a:off x="10754439" y="4742736"/>
            <a:ext cx="2360057"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UI Thread (Main Thread)</a:t>
            </a:r>
            <a:endParaRPr lang="en-US" sz="1550" dirty="0"/>
          </a:p>
        </p:txBody>
      </p:sp>
      <p:sp>
        <p:nvSpPr>
          <p:cNvPr id="15" name="Text 12"/>
          <p:cNvSpPr/>
          <p:nvPr/>
        </p:nvSpPr>
        <p:spPr>
          <a:xfrm>
            <a:off x="10754439" y="5085993"/>
            <a:ext cx="3082171" cy="1778556"/>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The platform-specific main thread handles all UI rendering operations. It receives instructions from the JavaScript thread via the bridge, manages the view hierarchy, and handles touch events, ensuring smooth 60fps animations and responsive interfaces.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1748"/>
          </a:xfrm>
          <a:prstGeom prst="rect">
            <a:avLst/>
          </a:prstGeom>
        </p:spPr>
      </p:pic>
      <p:sp>
        <p:nvSpPr>
          <p:cNvPr id="3" name="Text 0"/>
          <p:cNvSpPr/>
          <p:nvPr/>
        </p:nvSpPr>
        <p:spPr>
          <a:xfrm>
            <a:off x="793790" y="3524012"/>
            <a:ext cx="12819936" cy="637937"/>
          </a:xfrm>
          <a:prstGeom prst="rect">
            <a:avLst/>
          </a:prstGeom>
          <a:noFill/>
          <a:ln/>
        </p:spPr>
        <p:txBody>
          <a:bodyPr wrap="none" lIns="0" tIns="0" rIns="0" bIns="0" rtlCol="0" anchor="t"/>
          <a:lstStyle/>
          <a:p>
            <a:pPr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Native Modules: The Bridge to Platform Capabilities</a:t>
            </a:r>
            <a:endParaRPr lang="en-US" sz="4000" dirty="0"/>
          </a:p>
        </p:txBody>
      </p:sp>
      <p:pic>
        <p:nvPicPr>
          <p:cNvPr id="4" name="Image 1" descr="preencoded.png">    </p:cNvPr>
          <p:cNvPicPr>
            <a:picLocks noChangeAspect="1"/>
          </p:cNvPicPr>
          <p:nvPr/>
        </p:nvPicPr>
        <p:blipFill>
          <a:blip r:embed="rId2"/>
          <a:stretch>
            <a:fillRect/>
          </a:stretch>
        </p:blipFill>
        <p:spPr>
          <a:xfrm>
            <a:off x="793790" y="4468058"/>
            <a:ext cx="510302" cy="510302"/>
          </a:xfrm>
          <a:prstGeom prst="rect">
            <a:avLst/>
          </a:prstGeom>
        </p:spPr>
      </p:pic>
      <p:sp>
        <p:nvSpPr>
          <p:cNvPr id="5" name="Text 1"/>
          <p:cNvSpPr/>
          <p:nvPr/>
        </p:nvSpPr>
        <p:spPr>
          <a:xfrm>
            <a:off x="793790" y="518243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Android Integration</a:t>
            </a:r>
            <a:endParaRPr lang="en-US" sz="2000" dirty="0"/>
          </a:p>
        </p:txBody>
      </p:sp>
      <p:sp>
        <p:nvSpPr>
          <p:cNvPr id="6" name="Text 2"/>
          <p:cNvSpPr/>
          <p:nvPr/>
        </p:nvSpPr>
        <p:spPr>
          <a:xfrm>
            <a:off x="793790" y="5623679"/>
            <a:ext cx="4143494" cy="1633538"/>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Native modules written in Java or Kotlin connect your JavaScript code to Android-specific capabilities, allowing access to device features while maintaining a consistent API.</a:t>
            </a:r>
            <a:endParaRPr lang="en-US" sz="1600" dirty="0"/>
          </a:p>
        </p:txBody>
      </p:sp>
      <p:pic>
        <p:nvPicPr>
          <p:cNvPr id="7" name="Image 2" descr="preencoded.png">    </p:cNvPr>
          <p:cNvPicPr>
            <a:picLocks noChangeAspect="1"/>
          </p:cNvPicPr>
          <p:nvPr/>
        </p:nvPicPr>
        <p:blipFill>
          <a:blip r:embed="rId3"/>
          <a:stretch>
            <a:fillRect/>
          </a:stretch>
        </p:blipFill>
        <p:spPr>
          <a:xfrm>
            <a:off x="5243393" y="4468058"/>
            <a:ext cx="510302" cy="510302"/>
          </a:xfrm>
          <a:prstGeom prst="rect">
            <a:avLst/>
          </a:prstGeom>
        </p:spPr>
      </p:pic>
      <p:sp>
        <p:nvSpPr>
          <p:cNvPr id="8" name="Text 3"/>
          <p:cNvSpPr/>
          <p:nvPr/>
        </p:nvSpPr>
        <p:spPr>
          <a:xfrm>
            <a:off x="5243393" y="518243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iOS Integration</a:t>
            </a:r>
            <a:endParaRPr lang="en-US" sz="2000" dirty="0"/>
          </a:p>
        </p:txBody>
      </p:sp>
      <p:sp>
        <p:nvSpPr>
          <p:cNvPr id="9" name="Text 4"/>
          <p:cNvSpPr/>
          <p:nvPr/>
        </p:nvSpPr>
        <p:spPr>
          <a:xfrm>
            <a:off x="5243393" y="5623679"/>
            <a:ext cx="4143494" cy="1633538"/>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On iOS, modules implemented in Objective-C or Swift provide the necessary bridges to access platform features, ensuring your application can leverage all iOS capabilities.</a:t>
            </a:r>
            <a:endParaRPr lang="en-US" sz="1600" dirty="0"/>
          </a:p>
        </p:txBody>
      </p:sp>
      <p:pic>
        <p:nvPicPr>
          <p:cNvPr id="10" name="Image 3" descr="preencoded.png">    </p:cNvPr>
          <p:cNvPicPr>
            <a:picLocks noChangeAspect="1"/>
          </p:cNvPicPr>
          <p:nvPr/>
        </p:nvPicPr>
        <p:blipFill>
          <a:blip r:embed="rId4"/>
          <a:stretch>
            <a:fillRect/>
          </a:stretch>
        </p:blipFill>
        <p:spPr>
          <a:xfrm>
            <a:off x="9692997" y="4468058"/>
            <a:ext cx="510302" cy="510302"/>
          </a:xfrm>
          <a:prstGeom prst="rect">
            <a:avLst/>
          </a:prstGeom>
        </p:spPr>
      </p:pic>
      <p:sp>
        <p:nvSpPr>
          <p:cNvPr id="11" name="Text 5"/>
          <p:cNvSpPr/>
          <p:nvPr/>
        </p:nvSpPr>
        <p:spPr>
          <a:xfrm>
            <a:off x="9692997" y="518243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Unified API</a:t>
            </a:r>
            <a:endParaRPr lang="en-US" sz="2000" dirty="0"/>
          </a:p>
        </p:txBody>
      </p:sp>
      <p:sp>
        <p:nvSpPr>
          <p:cNvPr id="12" name="Text 6"/>
          <p:cNvSpPr/>
          <p:nvPr/>
        </p:nvSpPr>
        <p:spPr>
          <a:xfrm>
            <a:off x="9692997" y="5623679"/>
            <a:ext cx="4143494" cy="130683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The beauty of Native Modules is that they provide a consistent JavaScript interface regardless of platform, allowing your code to remain largely platform-agnostic.</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7853"/>
            <a:ext cx="5581531" cy="496133"/>
          </a:xfrm>
          <a:prstGeom prst="rect">
            <a:avLst/>
          </a:prstGeom>
          <a:noFill/>
          <a:ln/>
        </p:spPr>
        <p:txBody>
          <a:bodyPr wrap="none" lIns="0" tIns="0" rIns="0" bIns="0" rtlCol="0" anchor="t"/>
          <a:lstStyle/>
          <a:p>
            <a:pPr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When to Use Native Modules</a:t>
            </a:r>
            <a:endParaRPr lang="en-US" sz="3100" dirty="0"/>
          </a:p>
        </p:txBody>
      </p:sp>
      <p:sp>
        <p:nvSpPr>
          <p:cNvPr id="4" name="Shape 1"/>
          <p:cNvSpPr/>
          <p:nvPr/>
        </p:nvSpPr>
        <p:spPr>
          <a:xfrm>
            <a:off x="6458783" y="1652111"/>
            <a:ext cx="22860" cy="5659636"/>
          </a:xfrm>
          <a:prstGeom prst="roundRect">
            <a:avLst>
              <a:gd name="adj" fmla="val 291721"/>
            </a:avLst>
          </a:prstGeom>
          <a:solidFill>
            <a:srgbClr val="E1C7B6"/>
          </a:solidFill>
          <a:ln/>
        </p:spPr>
      </p:sp>
      <p:sp>
        <p:nvSpPr>
          <p:cNvPr id="5" name="Shape 2"/>
          <p:cNvSpPr/>
          <p:nvPr/>
        </p:nvSpPr>
        <p:spPr>
          <a:xfrm>
            <a:off x="6614517" y="1997869"/>
            <a:ext cx="476250" cy="22860"/>
          </a:xfrm>
          <a:prstGeom prst="roundRect">
            <a:avLst>
              <a:gd name="adj" fmla="val 291721"/>
            </a:avLst>
          </a:prstGeom>
          <a:solidFill>
            <a:srgbClr val="E1C7B6"/>
          </a:solidFill>
          <a:ln/>
        </p:spPr>
      </p:sp>
      <p:sp>
        <p:nvSpPr>
          <p:cNvPr id="6" name="Shape 3"/>
          <p:cNvSpPr/>
          <p:nvPr/>
        </p:nvSpPr>
        <p:spPr>
          <a:xfrm>
            <a:off x="6280190" y="1830705"/>
            <a:ext cx="357188" cy="357188"/>
          </a:xfrm>
          <a:prstGeom prst="roundRect">
            <a:avLst>
              <a:gd name="adj" fmla="val 18670"/>
            </a:avLst>
          </a:prstGeom>
          <a:solidFill>
            <a:srgbClr val="FBE1D0"/>
          </a:solidFill>
          <a:ln w="7620">
            <a:solidFill>
              <a:srgbClr val="E1C7B6"/>
            </a:solidFill>
            <a:prstDash val="solid"/>
          </a:ln>
        </p:spPr>
      </p:sp>
      <p:sp>
        <p:nvSpPr>
          <p:cNvPr id="7" name="Text 4"/>
          <p:cNvSpPr/>
          <p:nvPr/>
        </p:nvSpPr>
        <p:spPr>
          <a:xfrm>
            <a:off x="6339721" y="1860471"/>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1</a:t>
            </a:r>
            <a:endParaRPr lang="en-US" sz="1850" dirty="0"/>
          </a:p>
        </p:txBody>
      </p:sp>
      <p:sp>
        <p:nvSpPr>
          <p:cNvPr id="8" name="Text 5"/>
          <p:cNvSpPr/>
          <p:nvPr/>
        </p:nvSpPr>
        <p:spPr>
          <a:xfrm>
            <a:off x="7252692" y="1810822"/>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Hardware Access</a:t>
            </a:r>
            <a:endParaRPr lang="en-US" sz="1550" dirty="0"/>
          </a:p>
        </p:txBody>
      </p:sp>
      <p:sp>
        <p:nvSpPr>
          <p:cNvPr id="9" name="Text 6"/>
          <p:cNvSpPr/>
          <p:nvPr/>
        </p:nvSpPr>
        <p:spPr>
          <a:xfrm>
            <a:off x="7252692" y="2154079"/>
            <a:ext cx="6583918"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When your application needs to interface with device-specific hardware such as cameras, microphones, sensors, or GPS that can't be directly controlled through JavaScript alone.</a:t>
            </a:r>
            <a:endParaRPr lang="en-US" sz="1250" dirty="0"/>
          </a:p>
        </p:txBody>
      </p:sp>
      <p:sp>
        <p:nvSpPr>
          <p:cNvPr id="10" name="Shape 7"/>
          <p:cNvSpPr/>
          <p:nvPr/>
        </p:nvSpPr>
        <p:spPr>
          <a:xfrm>
            <a:off x="6614517" y="3579495"/>
            <a:ext cx="476250" cy="22860"/>
          </a:xfrm>
          <a:prstGeom prst="roundRect">
            <a:avLst>
              <a:gd name="adj" fmla="val 291721"/>
            </a:avLst>
          </a:prstGeom>
          <a:solidFill>
            <a:srgbClr val="E1C7B6"/>
          </a:solidFill>
          <a:ln/>
        </p:spPr>
      </p:sp>
      <p:sp>
        <p:nvSpPr>
          <p:cNvPr id="11" name="Shape 8"/>
          <p:cNvSpPr/>
          <p:nvPr/>
        </p:nvSpPr>
        <p:spPr>
          <a:xfrm>
            <a:off x="6280190" y="3412331"/>
            <a:ext cx="357188" cy="357188"/>
          </a:xfrm>
          <a:prstGeom prst="roundRect">
            <a:avLst>
              <a:gd name="adj" fmla="val 18670"/>
            </a:avLst>
          </a:prstGeom>
          <a:solidFill>
            <a:srgbClr val="FBE1D0"/>
          </a:solidFill>
          <a:ln w="7620">
            <a:solidFill>
              <a:srgbClr val="E1C7B6"/>
            </a:solidFill>
            <a:prstDash val="solid"/>
          </a:ln>
        </p:spPr>
      </p:sp>
      <p:sp>
        <p:nvSpPr>
          <p:cNvPr id="12" name="Text 9"/>
          <p:cNvSpPr/>
          <p:nvPr/>
        </p:nvSpPr>
        <p:spPr>
          <a:xfrm>
            <a:off x="6339721" y="3442097"/>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2</a:t>
            </a:r>
            <a:endParaRPr lang="en-US" sz="1850" dirty="0"/>
          </a:p>
        </p:txBody>
      </p:sp>
      <p:sp>
        <p:nvSpPr>
          <p:cNvPr id="13" name="Text 10"/>
          <p:cNvSpPr/>
          <p:nvPr/>
        </p:nvSpPr>
        <p:spPr>
          <a:xfrm>
            <a:off x="7252692" y="3392448"/>
            <a:ext cx="3170634"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Performance-Critical Operations</a:t>
            </a:r>
            <a:endParaRPr lang="en-US" sz="1550" dirty="0"/>
          </a:p>
        </p:txBody>
      </p:sp>
      <p:sp>
        <p:nvSpPr>
          <p:cNvPr id="14" name="Text 11"/>
          <p:cNvSpPr/>
          <p:nvPr/>
        </p:nvSpPr>
        <p:spPr>
          <a:xfrm>
            <a:off x="7252692" y="3735705"/>
            <a:ext cx="6583918"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For computationally intensive tasks that would cause lag if run on the JavaScript thread, such as image processing, complex calculations, or real-time data analysis.</a:t>
            </a:r>
            <a:endParaRPr lang="en-US" sz="1250" dirty="0"/>
          </a:p>
        </p:txBody>
      </p:sp>
      <p:sp>
        <p:nvSpPr>
          <p:cNvPr id="15" name="Shape 12"/>
          <p:cNvSpPr/>
          <p:nvPr/>
        </p:nvSpPr>
        <p:spPr>
          <a:xfrm>
            <a:off x="6614517" y="4907042"/>
            <a:ext cx="476250" cy="22860"/>
          </a:xfrm>
          <a:prstGeom prst="roundRect">
            <a:avLst>
              <a:gd name="adj" fmla="val 291721"/>
            </a:avLst>
          </a:prstGeom>
          <a:solidFill>
            <a:srgbClr val="E1C7B6"/>
          </a:solidFill>
          <a:ln/>
        </p:spPr>
      </p:sp>
      <p:sp>
        <p:nvSpPr>
          <p:cNvPr id="16" name="Shape 13"/>
          <p:cNvSpPr/>
          <p:nvPr/>
        </p:nvSpPr>
        <p:spPr>
          <a:xfrm>
            <a:off x="6280190" y="4739878"/>
            <a:ext cx="357188" cy="357188"/>
          </a:xfrm>
          <a:prstGeom prst="roundRect">
            <a:avLst>
              <a:gd name="adj" fmla="val 18670"/>
            </a:avLst>
          </a:prstGeom>
          <a:solidFill>
            <a:srgbClr val="FBE1D0"/>
          </a:solidFill>
          <a:ln w="7620">
            <a:solidFill>
              <a:srgbClr val="E1C7B6"/>
            </a:solidFill>
            <a:prstDash val="solid"/>
          </a:ln>
        </p:spPr>
      </p:sp>
      <p:sp>
        <p:nvSpPr>
          <p:cNvPr id="17" name="Text 14"/>
          <p:cNvSpPr/>
          <p:nvPr/>
        </p:nvSpPr>
        <p:spPr>
          <a:xfrm>
            <a:off x="6339721" y="4769644"/>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3</a:t>
            </a:r>
            <a:endParaRPr lang="en-US" sz="1850" dirty="0"/>
          </a:p>
        </p:txBody>
      </p:sp>
      <p:sp>
        <p:nvSpPr>
          <p:cNvPr id="18" name="Text 15"/>
          <p:cNvSpPr/>
          <p:nvPr/>
        </p:nvSpPr>
        <p:spPr>
          <a:xfrm>
            <a:off x="7252692" y="4719995"/>
            <a:ext cx="3249097"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Platform-Specific UI Components</a:t>
            </a:r>
            <a:endParaRPr lang="en-US" sz="1550" dirty="0"/>
          </a:p>
        </p:txBody>
      </p:sp>
      <p:sp>
        <p:nvSpPr>
          <p:cNvPr id="19" name="Text 16"/>
          <p:cNvSpPr/>
          <p:nvPr/>
        </p:nvSpPr>
        <p:spPr>
          <a:xfrm>
            <a:off x="7252692" y="5063252"/>
            <a:ext cx="6583918"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When you need to incorporate UI elements that are unique to a specific platform or require deep integration with the native rendering system for optimal performance.</a:t>
            </a:r>
            <a:endParaRPr lang="en-US" sz="1250" dirty="0"/>
          </a:p>
        </p:txBody>
      </p:sp>
      <p:sp>
        <p:nvSpPr>
          <p:cNvPr id="20" name="Shape 17"/>
          <p:cNvSpPr/>
          <p:nvPr/>
        </p:nvSpPr>
        <p:spPr>
          <a:xfrm>
            <a:off x="6614517" y="6234589"/>
            <a:ext cx="476250" cy="22860"/>
          </a:xfrm>
          <a:prstGeom prst="roundRect">
            <a:avLst>
              <a:gd name="adj" fmla="val 291721"/>
            </a:avLst>
          </a:prstGeom>
          <a:solidFill>
            <a:srgbClr val="E1C7B6"/>
          </a:solidFill>
          <a:ln/>
        </p:spPr>
      </p:sp>
      <p:sp>
        <p:nvSpPr>
          <p:cNvPr id="21" name="Shape 18"/>
          <p:cNvSpPr/>
          <p:nvPr/>
        </p:nvSpPr>
        <p:spPr>
          <a:xfrm>
            <a:off x="6280190" y="6067425"/>
            <a:ext cx="357188" cy="357188"/>
          </a:xfrm>
          <a:prstGeom prst="roundRect">
            <a:avLst>
              <a:gd name="adj" fmla="val 18670"/>
            </a:avLst>
          </a:prstGeom>
          <a:solidFill>
            <a:srgbClr val="FBE1D0"/>
          </a:solidFill>
          <a:ln w="7620">
            <a:solidFill>
              <a:srgbClr val="E1C7B6"/>
            </a:solidFill>
            <a:prstDash val="solid"/>
          </a:ln>
        </p:spPr>
      </p:sp>
      <p:sp>
        <p:nvSpPr>
          <p:cNvPr id="22" name="Text 19"/>
          <p:cNvSpPr/>
          <p:nvPr/>
        </p:nvSpPr>
        <p:spPr>
          <a:xfrm>
            <a:off x="6339721" y="6097191"/>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4</a:t>
            </a:r>
            <a:endParaRPr lang="en-US" sz="1850" dirty="0"/>
          </a:p>
        </p:txBody>
      </p:sp>
      <p:sp>
        <p:nvSpPr>
          <p:cNvPr id="23" name="Text 20"/>
          <p:cNvSpPr/>
          <p:nvPr/>
        </p:nvSpPr>
        <p:spPr>
          <a:xfrm>
            <a:off x="7252692" y="6047542"/>
            <a:ext cx="2693551"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Third-Party SDK Integration</a:t>
            </a:r>
            <a:endParaRPr lang="en-US" sz="1550" dirty="0"/>
          </a:p>
        </p:txBody>
      </p:sp>
      <p:sp>
        <p:nvSpPr>
          <p:cNvPr id="24" name="Text 21"/>
          <p:cNvSpPr/>
          <p:nvPr/>
        </p:nvSpPr>
        <p:spPr>
          <a:xfrm>
            <a:off x="7252692" y="6390799"/>
            <a:ext cx="6583918"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To incorporate platform-specific SDKs or libraries that don't have JavaScript equivalents, such as advanced analytics tools or platform-specific authentication mechanisms.</a:t>
            </a:r>
            <a:endParaRPr lang="en-US" sz="1250" dirty="0"/>
          </a:p>
        </p:txBody>
      </p:sp>
      <p:pic>
        <p:nvPicPr>
          <p:cNvPr id="25"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2496"/>
            <a:ext cx="11573828" cy="708779"/>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Native Module Example: Barcode Scanner</a:t>
            </a:r>
            <a:endParaRPr lang="en-US" sz="4450" dirty="0"/>
          </a:p>
        </p:txBody>
      </p:sp>
      <p:pic>
        <p:nvPicPr>
          <p:cNvPr id="3" name="Image 0" descr="preencoded.png">    </p:cNvPr>
          <p:cNvPicPr>
            <a:picLocks noChangeAspect="1"/>
          </p:cNvPicPr>
          <p:nvPr/>
        </p:nvPicPr>
        <p:blipFill>
          <a:blip r:embed="rId1"/>
          <a:stretch>
            <a:fillRect/>
          </a:stretch>
        </p:blipFill>
        <p:spPr>
          <a:xfrm>
            <a:off x="793790" y="2084903"/>
            <a:ext cx="3260646" cy="907256"/>
          </a:xfrm>
          <a:prstGeom prst="rect">
            <a:avLst/>
          </a:prstGeom>
        </p:spPr>
      </p:pic>
      <p:sp>
        <p:nvSpPr>
          <p:cNvPr id="4" name="Text 1"/>
          <p:cNvSpPr/>
          <p:nvPr/>
        </p:nvSpPr>
        <p:spPr>
          <a:xfrm>
            <a:off x="1020604" y="3332321"/>
            <a:ext cx="280701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JavaScript Interface</a:t>
            </a:r>
            <a:endParaRPr lang="en-US" sz="2200" dirty="0"/>
          </a:p>
        </p:txBody>
      </p:sp>
      <p:sp>
        <p:nvSpPr>
          <p:cNvPr id="5" name="Text 2"/>
          <p:cNvSpPr/>
          <p:nvPr/>
        </p:nvSpPr>
        <p:spPr>
          <a:xfrm>
            <a:off x="1020604" y="3822740"/>
            <a:ext cx="2807018" cy="290322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Your React component includes a simple function call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scanBarcode()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when a user presses a button. This provides a clean, platform-agnostic API for your application logic.</a:t>
            </a:r>
            <a:endParaRPr lang="en-US" sz="1750" dirty="0"/>
          </a:p>
        </p:txBody>
      </p:sp>
      <p:pic>
        <p:nvPicPr>
          <p:cNvPr id="6" name="Image 1" descr="preencoded.png">    </p:cNvPr>
          <p:cNvPicPr>
            <a:picLocks noChangeAspect="1"/>
          </p:cNvPicPr>
          <p:nvPr/>
        </p:nvPicPr>
        <p:blipFill>
          <a:blip r:embed="rId2"/>
          <a:stretch>
            <a:fillRect/>
          </a:stretch>
        </p:blipFill>
        <p:spPr>
          <a:xfrm>
            <a:off x="4054435" y="2084903"/>
            <a:ext cx="3260765" cy="907256"/>
          </a:xfrm>
          <a:prstGeom prst="rect">
            <a:avLst/>
          </a:prstGeom>
        </p:spPr>
      </p:pic>
      <p:sp>
        <p:nvSpPr>
          <p:cNvPr id="7" name="Text 3"/>
          <p:cNvSpPr/>
          <p:nvPr/>
        </p:nvSpPr>
        <p:spPr>
          <a:xfrm>
            <a:off x="4281249" y="3332321"/>
            <a:ext cx="2807137"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Bridge Communication</a:t>
            </a:r>
            <a:endParaRPr lang="en-US" sz="2200" dirty="0"/>
          </a:p>
        </p:txBody>
      </p:sp>
      <p:sp>
        <p:nvSpPr>
          <p:cNvPr id="8" name="Text 4"/>
          <p:cNvSpPr/>
          <p:nvPr/>
        </p:nvSpPr>
        <p:spPr>
          <a:xfrm>
            <a:off x="4281249" y="4177070"/>
            <a:ext cx="2807137" cy="290322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JavaScript call is serialized and sent through the bridge to the appropriate native module. The bridge handles all the complexity of cross-context communication.</a:t>
            </a:r>
            <a:endParaRPr lang="en-US" sz="1750" dirty="0"/>
          </a:p>
        </p:txBody>
      </p:sp>
      <p:pic>
        <p:nvPicPr>
          <p:cNvPr id="9" name="Image 2" descr="preencoded.png">    </p:cNvPr>
          <p:cNvPicPr>
            <a:picLocks noChangeAspect="1"/>
          </p:cNvPicPr>
          <p:nvPr/>
        </p:nvPicPr>
        <p:blipFill>
          <a:blip r:embed="rId3"/>
          <a:stretch>
            <a:fillRect/>
          </a:stretch>
        </p:blipFill>
        <p:spPr>
          <a:xfrm>
            <a:off x="7315200" y="2084903"/>
            <a:ext cx="3260646" cy="907256"/>
          </a:xfrm>
          <a:prstGeom prst="rect">
            <a:avLst/>
          </a:prstGeom>
        </p:spPr>
      </p:pic>
      <p:sp>
        <p:nvSpPr>
          <p:cNvPr id="10" name="Text 5"/>
          <p:cNvSpPr/>
          <p:nvPr/>
        </p:nvSpPr>
        <p:spPr>
          <a:xfrm>
            <a:off x="7542014" y="3332321"/>
            <a:ext cx="2807018"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Native Implementation</a:t>
            </a:r>
            <a:endParaRPr lang="en-US" sz="2200" dirty="0"/>
          </a:p>
        </p:txBody>
      </p:sp>
      <p:sp>
        <p:nvSpPr>
          <p:cNvPr id="11" name="Text 6"/>
          <p:cNvSpPr/>
          <p:nvPr/>
        </p:nvSpPr>
        <p:spPr>
          <a:xfrm>
            <a:off x="7542014" y="4177070"/>
            <a:ext cx="2807018"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Platform-specific code (Java/Kotlin for Android, Objective-C/Swift for iOS) accesses the camera API, captures frames, and processes them using native barcode libraries.</a:t>
            </a:r>
            <a:endParaRPr lang="en-US" sz="1750" dirty="0"/>
          </a:p>
        </p:txBody>
      </p:sp>
      <p:pic>
        <p:nvPicPr>
          <p:cNvPr id="12" name="Image 3" descr="preencoded.png">    </p:cNvPr>
          <p:cNvPicPr>
            <a:picLocks noChangeAspect="1"/>
          </p:cNvPicPr>
          <p:nvPr/>
        </p:nvPicPr>
        <p:blipFill>
          <a:blip r:embed="rId4"/>
          <a:stretch>
            <a:fillRect/>
          </a:stretch>
        </p:blipFill>
        <p:spPr>
          <a:xfrm>
            <a:off x="10575846" y="2084903"/>
            <a:ext cx="3260765" cy="907256"/>
          </a:xfrm>
          <a:prstGeom prst="rect">
            <a:avLst/>
          </a:prstGeom>
        </p:spPr>
      </p:pic>
      <p:sp>
        <p:nvSpPr>
          <p:cNvPr id="13" name="Text 7"/>
          <p:cNvSpPr/>
          <p:nvPr/>
        </p:nvSpPr>
        <p:spPr>
          <a:xfrm>
            <a:off x="10802660" y="3332321"/>
            <a:ext cx="280713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Result Callback</a:t>
            </a:r>
            <a:endParaRPr lang="en-US" sz="2200" dirty="0"/>
          </a:p>
        </p:txBody>
      </p:sp>
      <p:sp>
        <p:nvSpPr>
          <p:cNvPr id="14" name="Text 8"/>
          <p:cNvSpPr/>
          <p:nvPr/>
        </p:nvSpPr>
        <p:spPr>
          <a:xfrm>
            <a:off x="10802660" y="3822740"/>
            <a:ext cx="2807137"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Once a barcode is detected, the result is sent back across the bridge to your JavaScript code, where you can update your application state and UI accordingly.</a:t>
            </a:r>
            <a:endParaRPr lang="en-US" sz="1750" dirty="0"/>
          </a:p>
        </p:txBody>
      </p:sp>
      <p:pic>
        <p:nvPicPr>
          <p:cNvPr id="15"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53083"/>
            <a:ext cx="13042821" cy="1346835"/>
          </a:xfrm>
          <a:prstGeom prst="rect">
            <a:avLst/>
          </a:prstGeom>
          <a:noFill/>
          <a:ln/>
        </p:spPr>
        <p:txBody>
          <a:bodyPr wrap="square" lIns="0" tIns="0" rIns="0" bIns="0" rtlCol="0" anchor="t"/>
          <a:lstStyle/>
          <a:p>
            <a:pPr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Shadow Tree &amp; Yoga Layout Engine: UI Rendering Pipeline</a:t>
            </a:r>
            <a:endParaRPr lang="en-US" sz="4200" dirty="0"/>
          </a:p>
        </p:txBody>
      </p:sp>
      <p:sp>
        <p:nvSpPr>
          <p:cNvPr id="3" name="Shape 1"/>
          <p:cNvSpPr/>
          <p:nvPr/>
        </p:nvSpPr>
        <p:spPr>
          <a:xfrm>
            <a:off x="793790" y="3600450"/>
            <a:ext cx="3018353" cy="215384"/>
          </a:xfrm>
          <a:prstGeom prst="roundRect">
            <a:avLst>
              <a:gd name="adj" fmla="val 42020"/>
            </a:avLst>
          </a:prstGeom>
          <a:solidFill>
            <a:srgbClr val="FBE1D0"/>
          </a:solidFill>
          <a:ln w="7620">
            <a:solidFill>
              <a:srgbClr val="E1C7B6"/>
            </a:solidFill>
            <a:prstDash val="solid"/>
          </a:ln>
        </p:spPr>
      </p:sp>
      <p:sp>
        <p:nvSpPr>
          <p:cNvPr id="4" name="Text 2"/>
          <p:cNvSpPr/>
          <p:nvPr/>
        </p:nvSpPr>
        <p:spPr>
          <a:xfrm>
            <a:off x="793790" y="4138970"/>
            <a:ext cx="2901553"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Shadow Tree Creation</a:t>
            </a:r>
            <a:endParaRPr lang="en-US" sz="2100" dirty="0"/>
          </a:p>
        </p:txBody>
      </p:sp>
      <p:sp>
        <p:nvSpPr>
          <p:cNvPr id="5" name="Text 3"/>
          <p:cNvSpPr/>
          <p:nvPr/>
        </p:nvSpPr>
        <p:spPr>
          <a:xfrm>
            <a:off x="793790" y="4604742"/>
            <a:ext cx="3018353" cy="275844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React Native constructs a lightweight representation of your UI hierarchy called the Shadow Tree. This mirrors your component structure but is optimized for layout calculations rather than rendering.</a:t>
            </a:r>
            <a:endParaRPr lang="en-US" sz="1650" dirty="0"/>
          </a:p>
        </p:txBody>
      </p:sp>
      <p:sp>
        <p:nvSpPr>
          <p:cNvPr id="6" name="Shape 4"/>
          <p:cNvSpPr/>
          <p:nvPr/>
        </p:nvSpPr>
        <p:spPr>
          <a:xfrm>
            <a:off x="4135279" y="3277195"/>
            <a:ext cx="3018353" cy="215384"/>
          </a:xfrm>
          <a:prstGeom prst="roundRect">
            <a:avLst>
              <a:gd name="adj" fmla="val 42020"/>
            </a:avLst>
          </a:prstGeom>
          <a:solidFill>
            <a:srgbClr val="FBE1D0"/>
          </a:solidFill>
          <a:ln w="7620">
            <a:solidFill>
              <a:srgbClr val="E1C7B6"/>
            </a:solidFill>
            <a:prstDash val="solid"/>
          </a:ln>
        </p:spPr>
      </p:sp>
      <p:sp>
        <p:nvSpPr>
          <p:cNvPr id="7" name="Text 5"/>
          <p:cNvSpPr/>
          <p:nvPr/>
        </p:nvSpPr>
        <p:spPr>
          <a:xfrm>
            <a:off x="4135279" y="3815715"/>
            <a:ext cx="3018353" cy="673179"/>
          </a:xfrm>
          <a:prstGeom prst="rect">
            <a:avLst/>
          </a:prstGeom>
          <a:noFill/>
          <a:ln/>
        </p:spPr>
        <p:txBody>
          <a:bodyPr wrap="squar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Yoga Layout Calculation</a:t>
            </a:r>
            <a:endParaRPr lang="en-US" sz="2100" dirty="0"/>
          </a:p>
        </p:txBody>
      </p:sp>
      <p:sp>
        <p:nvSpPr>
          <p:cNvPr id="8" name="Text 6"/>
          <p:cNvSpPr/>
          <p:nvPr/>
        </p:nvSpPr>
        <p:spPr>
          <a:xfrm>
            <a:off x="4135279" y="4618077"/>
            <a:ext cx="3018353" cy="275844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 Yoga Layout Engine applies Flexbox rules to determine the precise position and size of each component in the Shadow Tree. This happens on a dedicated thread to maintain UI responsiveness.</a:t>
            </a:r>
            <a:endParaRPr lang="en-US" sz="1650" dirty="0"/>
          </a:p>
        </p:txBody>
      </p:sp>
      <p:sp>
        <p:nvSpPr>
          <p:cNvPr id="9" name="Shape 7"/>
          <p:cNvSpPr/>
          <p:nvPr/>
        </p:nvSpPr>
        <p:spPr>
          <a:xfrm>
            <a:off x="7476768" y="2953941"/>
            <a:ext cx="3018353" cy="215384"/>
          </a:xfrm>
          <a:prstGeom prst="roundRect">
            <a:avLst>
              <a:gd name="adj" fmla="val 42020"/>
            </a:avLst>
          </a:prstGeom>
          <a:solidFill>
            <a:srgbClr val="FBE1D0"/>
          </a:solidFill>
          <a:ln w="7620">
            <a:solidFill>
              <a:srgbClr val="E1C7B6"/>
            </a:solidFill>
            <a:prstDash val="solid"/>
          </a:ln>
        </p:spPr>
      </p:sp>
      <p:sp>
        <p:nvSpPr>
          <p:cNvPr id="10" name="Text 8"/>
          <p:cNvSpPr/>
          <p:nvPr/>
        </p:nvSpPr>
        <p:spPr>
          <a:xfrm>
            <a:off x="7476768" y="3492460"/>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Layout Application</a:t>
            </a:r>
            <a:endParaRPr lang="en-US" sz="2100" dirty="0"/>
          </a:p>
        </p:txBody>
      </p:sp>
      <p:sp>
        <p:nvSpPr>
          <p:cNvPr id="11" name="Text 9"/>
          <p:cNvSpPr/>
          <p:nvPr/>
        </p:nvSpPr>
        <p:spPr>
          <a:xfrm>
            <a:off x="7476768" y="3958233"/>
            <a:ext cx="3018353" cy="310324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Once calculations are complete, the resulting layout information is applied to actual native views. This transforms abstract positioning into platform-specific UI elements that users can see and interact with.</a:t>
            </a:r>
            <a:endParaRPr lang="en-US" sz="1650" dirty="0"/>
          </a:p>
        </p:txBody>
      </p:sp>
      <p:sp>
        <p:nvSpPr>
          <p:cNvPr id="12" name="Shape 10"/>
          <p:cNvSpPr/>
          <p:nvPr/>
        </p:nvSpPr>
        <p:spPr>
          <a:xfrm>
            <a:off x="10818257" y="2630805"/>
            <a:ext cx="3018353" cy="215384"/>
          </a:xfrm>
          <a:prstGeom prst="roundRect">
            <a:avLst>
              <a:gd name="adj" fmla="val 42020"/>
            </a:avLst>
          </a:prstGeom>
          <a:solidFill>
            <a:srgbClr val="FBE1D0"/>
          </a:solidFill>
          <a:ln w="7620">
            <a:solidFill>
              <a:srgbClr val="E1C7B6"/>
            </a:solidFill>
            <a:prstDash val="solid"/>
          </a:ln>
        </p:spPr>
      </p:sp>
      <p:sp>
        <p:nvSpPr>
          <p:cNvPr id="13" name="Text 11"/>
          <p:cNvSpPr/>
          <p:nvPr/>
        </p:nvSpPr>
        <p:spPr>
          <a:xfrm>
            <a:off x="10818257" y="316932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Efficient Updates</a:t>
            </a:r>
            <a:endParaRPr lang="en-US" sz="2100" dirty="0"/>
          </a:p>
        </p:txBody>
      </p:sp>
      <p:sp>
        <p:nvSpPr>
          <p:cNvPr id="14" name="Text 12"/>
          <p:cNvSpPr/>
          <p:nvPr/>
        </p:nvSpPr>
        <p:spPr>
          <a:xfrm>
            <a:off x="10818257" y="3635097"/>
            <a:ext cx="3018353" cy="241363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When state changes occur, React Native only recalculates the portions of the Shadow Tree that are affected, minimizing the computational overhead and ensuring smooth UI updates.</a:t>
            </a:r>
            <a:endParaRPr lang="en-US" sz="1650" dirty="0"/>
          </a:p>
        </p:txBody>
      </p:sp>
      <p:pic>
        <p:nvPicPr>
          <p:cNvPr id="15"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47130"/>
            <a:ext cx="11188303" cy="602456"/>
          </a:xfrm>
          <a:prstGeom prst="rect">
            <a:avLst/>
          </a:prstGeom>
          <a:noFill/>
          <a:ln/>
        </p:spPr>
        <p:txBody>
          <a:bodyPr wrap="none" lIns="0" tIns="0" rIns="0" bIns="0" rtlCol="0" anchor="t"/>
          <a:lstStyle/>
          <a:p>
            <a:pPr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Deep Dive: Shadow Tree Creation and Structure</a:t>
            </a:r>
            <a:endParaRPr lang="en-US" sz="3750" dirty="0"/>
          </a:p>
        </p:txBody>
      </p:sp>
      <p:sp>
        <p:nvSpPr>
          <p:cNvPr id="3" name="Text 1"/>
          <p:cNvSpPr/>
          <p:nvPr/>
        </p:nvSpPr>
        <p:spPr>
          <a:xfrm>
            <a:off x="2504956" y="2061805"/>
            <a:ext cx="2580918"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Component Definition</a:t>
            </a:r>
            <a:endParaRPr lang="en-US" sz="1850" dirty="0"/>
          </a:p>
        </p:txBody>
      </p:sp>
      <p:sp>
        <p:nvSpPr>
          <p:cNvPr id="4" name="Text 2"/>
          <p:cNvSpPr/>
          <p:nvPr/>
        </p:nvSpPr>
        <p:spPr>
          <a:xfrm>
            <a:off x="793790" y="2478643"/>
            <a:ext cx="4292084" cy="925116"/>
          </a:xfrm>
          <a:prstGeom prst="rect">
            <a:avLst/>
          </a:prstGeom>
          <a:noFill/>
          <a:ln/>
        </p:spPr>
        <p:txBody>
          <a:bodyPr wrap="squar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Your JSX code defines a hierarchical structure of components with style properties and content.</a:t>
            </a:r>
            <a:endParaRPr lang="en-US" sz="1500" dirty="0"/>
          </a:p>
        </p:txBody>
      </p:sp>
      <p:pic>
        <p:nvPicPr>
          <p:cNvPr id="5" name="Image 0" descr="preencoded.png">    </p:cNvPr>
          <p:cNvPicPr>
            <a:picLocks noChangeAspect="1"/>
          </p:cNvPicPr>
          <p:nvPr/>
        </p:nvPicPr>
        <p:blipFill>
          <a:blip r:embed="rId1"/>
          <a:stretch>
            <a:fillRect/>
          </a:stretch>
        </p:blipFill>
        <p:spPr>
          <a:xfrm>
            <a:off x="5375077" y="1835110"/>
            <a:ext cx="3880128" cy="3880128"/>
          </a:xfrm>
          <a:prstGeom prst="rect">
            <a:avLst/>
          </a:prstGeom>
        </p:spPr>
      </p:pic>
      <p:sp>
        <p:nvSpPr>
          <p:cNvPr id="6" name="Text 3"/>
          <p:cNvSpPr/>
          <p:nvPr/>
        </p:nvSpPr>
        <p:spPr>
          <a:xfrm>
            <a:off x="6389965" y="2483763"/>
            <a:ext cx="288369" cy="360521"/>
          </a:xfrm>
          <a:prstGeom prst="rect">
            <a:avLst/>
          </a:prstGeom>
          <a:noFill/>
          <a:ln/>
        </p:spPr>
        <p:txBody>
          <a:bodyPr wrap="none" lIns="0" tIns="0" rIns="0" bIns="0" rtlCol="0" anchor="t"/>
          <a:lstStyle/>
          <a:p>
            <a:pPr indent="0" marL="0">
              <a:lnSpc>
                <a:spcPts val="3600"/>
              </a:lnSpc>
              <a:buNone/>
            </a:pPr>
            <a:r>
              <a:rPr lang="en-US" sz="2250" b="1" dirty="0">
                <a:solidFill>
                  <a:srgbClr val="000000"/>
                </a:solidFill>
                <a:latin typeface="Inter Bold" pitchFamily="34" charset="0"/>
                <a:ea typeface="Inter Bold" pitchFamily="34" charset="-122"/>
                <a:cs typeface="Inter Bold" pitchFamily="34" charset="-120"/>
              </a:rPr>
              <a:t>1</a:t>
            </a:r>
            <a:endParaRPr lang="en-US" sz="2250" dirty="0"/>
          </a:p>
        </p:txBody>
      </p:sp>
      <p:sp>
        <p:nvSpPr>
          <p:cNvPr id="7" name="Text 4"/>
          <p:cNvSpPr/>
          <p:nvPr/>
        </p:nvSpPr>
        <p:spPr>
          <a:xfrm>
            <a:off x="9544407" y="2061805"/>
            <a:ext cx="3284220"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Virtual DOM Representation</a:t>
            </a:r>
            <a:endParaRPr lang="en-US" sz="1850" dirty="0"/>
          </a:p>
        </p:txBody>
      </p:sp>
      <p:sp>
        <p:nvSpPr>
          <p:cNvPr id="8" name="Text 5"/>
          <p:cNvSpPr/>
          <p:nvPr/>
        </p:nvSpPr>
        <p:spPr>
          <a:xfrm>
            <a:off x="9544407" y="2478643"/>
            <a:ext cx="4292203"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React processes your components into a virtual DOM representation, tracking their relationships and properties.</a:t>
            </a:r>
            <a:endParaRPr lang="en-US" sz="1500" dirty="0"/>
          </a:p>
        </p:txBody>
      </p:sp>
      <p:pic>
        <p:nvPicPr>
          <p:cNvPr id="9" name="Image 1" descr="preencoded.png">    </p:cNvPr>
          <p:cNvPicPr>
            <a:picLocks noChangeAspect="1"/>
          </p:cNvPicPr>
          <p:nvPr/>
        </p:nvPicPr>
        <p:blipFill>
          <a:blip r:embed="rId2"/>
          <a:stretch>
            <a:fillRect/>
          </a:stretch>
        </p:blipFill>
        <p:spPr>
          <a:xfrm>
            <a:off x="5375077" y="1835110"/>
            <a:ext cx="3880128" cy="3880128"/>
          </a:xfrm>
          <a:prstGeom prst="rect">
            <a:avLst/>
          </a:prstGeom>
        </p:spPr>
      </p:pic>
      <p:sp>
        <p:nvSpPr>
          <p:cNvPr id="10" name="Text 6"/>
          <p:cNvSpPr/>
          <p:nvPr/>
        </p:nvSpPr>
        <p:spPr>
          <a:xfrm>
            <a:off x="8281987" y="2813923"/>
            <a:ext cx="288369" cy="360521"/>
          </a:xfrm>
          <a:prstGeom prst="rect">
            <a:avLst/>
          </a:prstGeom>
          <a:noFill/>
          <a:ln/>
        </p:spPr>
        <p:txBody>
          <a:bodyPr wrap="none" lIns="0" tIns="0" rIns="0" bIns="0" rtlCol="0" anchor="t"/>
          <a:lstStyle/>
          <a:p>
            <a:pPr indent="0" marL="0">
              <a:lnSpc>
                <a:spcPts val="3600"/>
              </a:lnSpc>
              <a:buNone/>
            </a:pPr>
            <a:r>
              <a:rPr lang="en-US" sz="2250" b="1" dirty="0">
                <a:solidFill>
                  <a:srgbClr val="000000"/>
                </a:solidFill>
                <a:latin typeface="Inter Bold" pitchFamily="34" charset="0"/>
                <a:ea typeface="Inter Bold" pitchFamily="34" charset="-122"/>
                <a:cs typeface="Inter Bold" pitchFamily="34" charset="-120"/>
              </a:rPr>
              <a:t>2</a:t>
            </a:r>
            <a:endParaRPr lang="en-US" sz="2250" dirty="0"/>
          </a:p>
        </p:txBody>
      </p:sp>
      <p:sp>
        <p:nvSpPr>
          <p:cNvPr id="11" name="Text 7"/>
          <p:cNvSpPr/>
          <p:nvPr/>
        </p:nvSpPr>
        <p:spPr>
          <a:xfrm>
            <a:off x="9544407" y="4146471"/>
            <a:ext cx="2696528"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Shadow Node Creation</a:t>
            </a:r>
            <a:endParaRPr lang="en-US" sz="1850" dirty="0"/>
          </a:p>
        </p:txBody>
      </p:sp>
      <p:sp>
        <p:nvSpPr>
          <p:cNvPr id="12" name="Text 8"/>
          <p:cNvSpPr/>
          <p:nvPr/>
        </p:nvSpPr>
        <p:spPr>
          <a:xfrm>
            <a:off x="9544407" y="4563308"/>
            <a:ext cx="4292203"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For each component in the virtual DOM, React Native creates a corresponding node in the Shadow Tree with layout-specific properties.</a:t>
            </a:r>
            <a:endParaRPr lang="en-US" sz="1500" dirty="0"/>
          </a:p>
        </p:txBody>
      </p:sp>
      <p:pic>
        <p:nvPicPr>
          <p:cNvPr id="13" name="Image 2" descr="preencoded.png">    </p:cNvPr>
          <p:cNvPicPr>
            <a:picLocks noChangeAspect="1"/>
          </p:cNvPicPr>
          <p:nvPr/>
        </p:nvPicPr>
        <p:blipFill>
          <a:blip r:embed="rId3"/>
          <a:stretch>
            <a:fillRect/>
          </a:stretch>
        </p:blipFill>
        <p:spPr>
          <a:xfrm>
            <a:off x="5375077" y="1835110"/>
            <a:ext cx="3880128" cy="3880128"/>
          </a:xfrm>
          <a:prstGeom prst="rect">
            <a:avLst/>
          </a:prstGeom>
        </p:spPr>
      </p:pic>
      <p:sp>
        <p:nvSpPr>
          <p:cNvPr id="14" name="Text 9"/>
          <p:cNvSpPr/>
          <p:nvPr/>
        </p:nvSpPr>
        <p:spPr>
          <a:xfrm>
            <a:off x="7951827" y="4705945"/>
            <a:ext cx="288369" cy="360521"/>
          </a:xfrm>
          <a:prstGeom prst="rect">
            <a:avLst/>
          </a:prstGeom>
          <a:noFill/>
          <a:ln/>
        </p:spPr>
        <p:txBody>
          <a:bodyPr wrap="none" lIns="0" tIns="0" rIns="0" bIns="0" rtlCol="0" anchor="t"/>
          <a:lstStyle/>
          <a:p>
            <a:pPr indent="0" marL="0">
              <a:lnSpc>
                <a:spcPts val="3600"/>
              </a:lnSpc>
              <a:buNone/>
            </a:pPr>
            <a:r>
              <a:rPr lang="en-US" sz="2250" b="1" dirty="0">
                <a:solidFill>
                  <a:srgbClr val="000000"/>
                </a:solidFill>
                <a:latin typeface="Inter Bold" pitchFamily="34" charset="0"/>
                <a:ea typeface="Inter Bold" pitchFamily="34" charset="-122"/>
                <a:cs typeface="Inter Bold" pitchFamily="34" charset="-120"/>
              </a:rPr>
              <a:t>3</a:t>
            </a:r>
            <a:endParaRPr lang="en-US" sz="2250" dirty="0"/>
          </a:p>
        </p:txBody>
      </p:sp>
      <p:sp>
        <p:nvSpPr>
          <p:cNvPr id="15" name="Text 10"/>
          <p:cNvSpPr/>
          <p:nvPr/>
        </p:nvSpPr>
        <p:spPr>
          <a:xfrm>
            <a:off x="2675930" y="4146471"/>
            <a:ext cx="2409944"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Optimization</a:t>
            </a:r>
            <a:endParaRPr lang="en-US" sz="1850" dirty="0"/>
          </a:p>
        </p:txBody>
      </p:sp>
      <p:sp>
        <p:nvSpPr>
          <p:cNvPr id="16" name="Text 11"/>
          <p:cNvSpPr/>
          <p:nvPr/>
        </p:nvSpPr>
        <p:spPr>
          <a:xfrm>
            <a:off x="793790" y="4563308"/>
            <a:ext cx="4292084" cy="925116"/>
          </a:xfrm>
          <a:prstGeom prst="rect">
            <a:avLst/>
          </a:prstGeom>
          <a:noFill/>
          <a:ln/>
        </p:spPr>
        <p:txBody>
          <a:bodyPr wrap="squar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The Shadow Tree contains only information necessary for layout calculations, making it lightweight and efficient.</a:t>
            </a:r>
            <a:endParaRPr lang="en-US" sz="1500" dirty="0"/>
          </a:p>
        </p:txBody>
      </p:sp>
      <p:pic>
        <p:nvPicPr>
          <p:cNvPr id="17" name="Image 3" descr="preencoded.png">    </p:cNvPr>
          <p:cNvPicPr>
            <a:picLocks noChangeAspect="1"/>
          </p:cNvPicPr>
          <p:nvPr/>
        </p:nvPicPr>
        <p:blipFill>
          <a:blip r:embed="rId4"/>
          <a:stretch>
            <a:fillRect/>
          </a:stretch>
        </p:blipFill>
        <p:spPr>
          <a:xfrm>
            <a:off x="5375077" y="1835110"/>
            <a:ext cx="3880128" cy="3880128"/>
          </a:xfrm>
          <a:prstGeom prst="rect">
            <a:avLst/>
          </a:prstGeom>
        </p:spPr>
      </p:pic>
      <p:sp>
        <p:nvSpPr>
          <p:cNvPr id="18" name="Text 12"/>
          <p:cNvSpPr/>
          <p:nvPr/>
        </p:nvSpPr>
        <p:spPr>
          <a:xfrm>
            <a:off x="6059805" y="4375785"/>
            <a:ext cx="288369" cy="360521"/>
          </a:xfrm>
          <a:prstGeom prst="rect">
            <a:avLst/>
          </a:prstGeom>
          <a:noFill/>
          <a:ln/>
        </p:spPr>
        <p:txBody>
          <a:bodyPr wrap="none" lIns="0" tIns="0" rIns="0" bIns="0" rtlCol="0" anchor="t"/>
          <a:lstStyle/>
          <a:p>
            <a:pPr indent="0" marL="0">
              <a:lnSpc>
                <a:spcPts val="3600"/>
              </a:lnSpc>
              <a:buNone/>
            </a:pPr>
            <a:r>
              <a:rPr lang="en-US" sz="2250" b="1" dirty="0">
                <a:solidFill>
                  <a:srgbClr val="000000"/>
                </a:solidFill>
                <a:latin typeface="Inter Bold" pitchFamily="34" charset="0"/>
                <a:ea typeface="Inter Bold" pitchFamily="34" charset="-122"/>
                <a:cs typeface="Inter Bold" pitchFamily="34" charset="-120"/>
              </a:rPr>
              <a:t>4</a:t>
            </a:r>
            <a:endParaRPr lang="en-US" sz="2250" dirty="0"/>
          </a:p>
        </p:txBody>
      </p:sp>
      <p:sp>
        <p:nvSpPr>
          <p:cNvPr id="19" name="Text 13"/>
          <p:cNvSpPr/>
          <p:nvPr/>
        </p:nvSpPr>
        <p:spPr>
          <a:xfrm>
            <a:off x="793790" y="5932051"/>
            <a:ext cx="13042821"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The Shadow Tree serves as a crucial intermediate representation between your React components and native UI elements. By focusing solely on layout properties, it allows React Native to perform rapid calculations without the overhead of managing actual view instances.</a:t>
            </a:r>
            <a:endParaRPr lang="en-US" sz="1500" dirty="0"/>
          </a:p>
        </p:txBody>
      </p:sp>
      <p:sp>
        <p:nvSpPr>
          <p:cNvPr id="20" name="Text 14"/>
          <p:cNvSpPr/>
          <p:nvPr/>
        </p:nvSpPr>
        <p:spPr>
          <a:xfrm>
            <a:off x="793790" y="6765608"/>
            <a:ext cx="13042821" cy="616744"/>
          </a:xfrm>
          <a:prstGeom prst="rect">
            <a:avLst/>
          </a:prstGeom>
          <a:noFill/>
          <a:ln/>
        </p:spPr>
        <p:txBody>
          <a:bodyPr wrap="square" lIns="0" tIns="0" rIns="0" bIns="0" rtlCol="0" anchor="t"/>
          <a:lstStyle/>
          <a:p>
            <a:pPr indent="0" marL="0">
              <a:lnSpc>
                <a:spcPts val="2400"/>
              </a:lnSpc>
              <a:buNone/>
            </a:pPr>
            <a:r>
              <a:rPr lang="en-US" sz="1500" dirty="0">
                <a:solidFill>
                  <a:srgbClr val="000000"/>
                </a:solidFill>
                <a:latin typeface="Inter" pitchFamily="34" charset="0"/>
                <a:ea typeface="Inter" pitchFamily="34" charset="-122"/>
                <a:cs typeface="Inter" pitchFamily="34" charset="-120"/>
              </a:rPr>
              <a:t>Each node in the Shadow Tree contains information about sizing constraints, margin, padding, and position. This specialized structure enables the Yoga Layout Engine to efficiently apply Flexbox rules to determine the final layout.</a:t>
            </a:r>
            <a:endParaRPr lang="en-US" sz="1500" dirty="0"/>
          </a:p>
        </p:txBody>
      </p:sp>
      <p:pic>
        <p:nvPicPr>
          <p:cNvPr id="21"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2025-03-13T03:38:35Z</dcterms:created>
  <dcterms:modified xsi:type="dcterms:W3CDTF">2025-03-13T03:38:35Z</dcterms:modified>
</cp:coreProperties>
</file>